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60" r:id="rId2"/>
    <p:sldMasterId id="2147483678" r:id="rId3"/>
    <p:sldMasterId id="2147483774" r:id="rId4"/>
    <p:sldMasterId id="2147483786" r:id="rId5"/>
  </p:sldMasterIdLst>
  <p:notesMasterIdLst>
    <p:notesMasterId r:id="rId37"/>
  </p:notesMasterIdLst>
  <p:handoutMasterIdLst>
    <p:handoutMasterId r:id="rId38"/>
  </p:handoutMasterIdLst>
  <p:sldIdLst>
    <p:sldId id="368" r:id="rId6"/>
    <p:sldId id="423" r:id="rId7"/>
    <p:sldId id="425" r:id="rId8"/>
    <p:sldId id="426" r:id="rId9"/>
    <p:sldId id="433" r:id="rId10"/>
    <p:sldId id="419" r:id="rId11"/>
    <p:sldId id="439" r:id="rId12"/>
    <p:sldId id="434" r:id="rId13"/>
    <p:sldId id="429" r:id="rId14"/>
    <p:sldId id="432" r:id="rId15"/>
    <p:sldId id="427" r:id="rId16"/>
    <p:sldId id="428" r:id="rId17"/>
    <p:sldId id="420" r:id="rId18"/>
    <p:sldId id="435" r:id="rId19"/>
    <p:sldId id="436" r:id="rId20"/>
    <p:sldId id="370" r:id="rId21"/>
    <p:sldId id="437" r:id="rId22"/>
    <p:sldId id="438" r:id="rId23"/>
    <p:sldId id="430" r:id="rId24"/>
    <p:sldId id="431" r:id="rId25"/>
    <p:sldId id="377" r:id="rId26"/>
    <p:sldId id="378" r:id="rId27"/>
    <p:sldId id="373" r:id="rId28"/>
    <p:sldId id="374" r:id="rId29"/>
    <p:sldId id="389" r:id="rId30"/>
    <p:sldId id="390" r:id="rId31"/>
    <p:sldId id="385" r:id="rId32"/>
    <p:sldId id="386" r:id="rId33"/>
    <p:sldId id="391" r:id="rId34"/>
    <p:sldId id="392" r:id="rId35"/>
    <p:sldId id="440" r:id="rId36"/>
  </p:sldIdLst>
  <p:sldSz cx="9144000" cy="6858000" type="screen4x3"/>
  <p:notesSz cx="6797675" cy="9926638"/>
  <p:embeddedFontLst>
    <p:embeddedFont>
      <p:font typeface="Calibri" panose="020F0502020204030204" pitchFamily="34" charset="0"/>
      <p:regular r:id="rId39"/>
      <p:bold r:id="rId40"/>
      <p:italic r:id="rId41"/>
      <p:boldItalic r:id="rId42"/>
    </p:embeddedFont>
    <p:embeddedFont>
      <p:font typeface="Garamond" panose="02020404030301010803" pitchFamily="18" charset="0"/>
      <p:regular r:id="rId43"/>
      <p:bold r:id="rId44"/>
      <p:italic r:id="rId45"/>
    </p:embeddedFont>
    <p:embeddedFont>
      <p:font typeface="微軟正黑體" panose="020B0604030504040204" pitchFamily="34" charset="-120"/>
      <p:regular r:id="rId46"/>
      <p:bold r:id="rId47"/>
    </p:embeddedFont>
    <p:embeddedFont>
      <p:font typeface="標楷體" panose="03000509000000000000" pitchFamily="65" charset="-120"/>
      <p:regular r:id="rId48"/>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0" d="100"/>
          <a:sy n="70" d="100"/>
        </p:scale>
        <p:origin x="130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3A10242-5432-4F9F-89DB-B0C397BC4F84}" type="datetimeFigureOut">
              <a:rPr lang="zh-TW" altLang="en-US" smtClean="0"/>
              <a:pPr/>
              <a:t>2022/7/12</a:t>
            </a:fld>
            <a:endParaRPr lang="zh-TW" altLang="en-US"/>
          </a:p>
        </p:txBody>
      </p:sp>
      <p:sp>
        <p:nvSpPr>
          <p:cNvPr id="4" name="頁尾版面配置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E2A7AC7-B481-46EA-9544-51A93B9834E3}" type="slidenum">
              <a:rPr lang="zh-TW" altLang="en-US" smtClean="0"/>
              <a:pPr/>
              <a:t>‹#›</a:t>
            </a:fld>
            <a:endParaRPr lang="zh-TW" altLang="en-US"/>
          </a:p>
        </p:txBody>
      </p:sp>
    </p:spTree>
    <p:extLst>
      <p:ext uri="{BB962C8B-B14F-4D97-AF65-F5344CB8AC3E}">
        <p14:creationId xmlns:p14="http://schemas.microsoft.com/office/powerpoint/2010/main" val="249495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7" y="0"/>
            <a:ext cx="2945659" cy="496332"/>
          </a:xfrm>
          <a:prstGeom prst="rect">
            <a:avLst/>
          </a:prstGeom>
        </p:spPr>
        <p:txBody>
          <a:bodyPr vert="horz" lIns="91440" tIns="45720" rIns="91440" bIns="45720" rtlCol="0"/>
          <a:lstStyle>
            <a:lvl1pPr algn="r">
              <a:defRPr sz="1200"/>
            </a:lvl1pPr>
          </a:lstStyle>
          <a:p>
            <a:fld id="{AC3D1443-3583-4D59-9362-6428E22EFFB2}" type="datetimeFigureOut">
              <a:rPr lang="zh-TW" altLang="en-US" smtClean="0"/>
              <a:pPr/>
              <a:t>2022/7/12</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5"/>
            <a:ext cx="5438140" cy="44669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3" y="9428585"/>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7" y="9428585"/>
            <a:ext cx="2945659" cy="496332"/>
          </a:xfrm>
          <a:prstGeom prst="rect">
            <a:avLst/>
          </a:prstGeom>
        </p:spPr>
        <p:txBody>
          <a:bodyPr vert="horz" lIns="91440" tIns="45720" rIns="91440" bIns="45720" rtlCol="0" anchor="b"/>
          <a:lstStyle>
            <a:lvl1pPr algn="r">
              <a:defRPr sz="1200"/>
            </a:lvl1pPr>
          </a:lstStyle>
          <a:p>
            <a:fld id="{564641F1-9EB4-4F04-A1C2-BD6120F0A91B}" type="slidenum">
              <a:rPr lang="zh-TW" altLang="en-US" smtClean="0"/>
              <a:pPr/>
              <a:t>‹#›</a:t>
            </a:fld>
            <a:endParaRPr lang="zh-TW" altLang="en-US"/>
          </a:p>
        </p:txBody>
      </p:sp>
    </p:spTree>
    <p:extLst>
      <p:ext uri="{BB962C8B-B14F-4D97-AF65-F5344CB8AC3E}">
        <p14:creationId xmlns:p14="http://schemas.microsoft.com/office/powerpoint/2010/main" val="1349340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0D0ECB6-CD4B-45FB-A470-26037DCF6FB0}" type="datetime1">
              <a:rPr lang="zh-TW" altLang="en-US" smtClean="0"/>
              <a:pPr/>
              <a:t>2022/7/12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0D2874A-637E-49E6-BA0A-E3315B5F3DC2}" type="datetime1">
              <a:rPr lang="zh-TW" altLang="en-US" smtClean="0"/>
              <a:pPr/>
              <a:t>2022/7/12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40521F9-B734-4C46-9898-F501AA8C1D4B}" type="datetime1">
              <a:rPr lang="zh-TW" altLang="en-US" smtClean="0"/>
              <a:pPr/>
              <a:t>2022/7/12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0D0ECB6-CD4B-45FB-A470-26037DCF6FB0}" type="datetime1">
              <a:rPr lang="zh-TW" altLang="en-US" smtClean="0"/>
              <a:pPr/>
              <a:t>2022/7/12</a:t>
            </a:fld>
            <a:endParaRPr lang="zh-TW" altLang="en-US"/>
          </a:p>
        </p:txBody>
      </p:sp>
      <p:sp>
        <p:nvSpPr>
          <p:cNvPr id="5" name="Footer Placeholder 4"/>
          <p:cNvSpPr>
            <a:spLocks noGrp="1"/>
          </p:cNvSpPr>
          <p:nvPr>
            <p:ph type="ftr" sz="quarter" idx="11"/>
          </p:nvPr>
        </p:nvSpPr>
        <p:spPr>
          <a:xfrm>
            <a:off x="1921934" y="5054602"/>
            <a:ext cx="4064860" cy="279400"/>
          </a:xfrm>
        </p:spPr>
        <p:txBody>
          <a:bodyPr/>
          <a:lstStyle/>
          <a:p>
            <a:endParaRPr lang="zh-TW" altLang="en-US"/>
          </a:p>
        </p:txBody>
      </p:sp>
      <p:sp>
        <p:nvSpPr>
          <p:cNvPr id="6" name="Slide Number Placeholder 5"/>
          <p:cNvSpPr>
            <a:spLocks noGrp="1"/>
          </p:cNvSpPr>
          <p:nvPr>
            <p:ph type="sldNum" sz="quarter" idx="12"/>
          </p:nvPr>
        </p:nvSpPr>
        <p:spPr>
          <a:xfrm>
            <a:off x="6817317" y="5054602"/>
            <a:ext cx="413483" cy="279400"/>
          </a:xfrm>
        </p:spPr>
        <p:txBody>
          <a:bodyPr/>
          <a:lstStyle/>
          <a:p>
            <a:fld id="{73DA0BB7-265A-403C-9275-D587AB510EDC}" type="slidenum">
              <a:rPr lang="zh-TW" altLang="en-US" smtClean="0"/>
              <a:pPr/>
              <a:t>‹#›</a:t>
            </a:fld>
            <a:endParaRPr lang="zh-TW"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200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7FA6980-487D-429C-ABD9-FB67A56A5C1D}" type="datetime1">
              <a:rPr lang="zh-TW" altLang="en-US" smtClean="0"/>
              <a:pPr/>
              <a:t>2022/7/12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dirty="0"/>
          </a:p>
        </p:txBody>
      </p:sp>
    </p:spTree>
    <p:extLst>
      <p:ext uri="{BB962C8B-B14F-4D97-AF65-F5344CB8AC3E}">
        <p14:creationId xmlns:p14="http://schemas.microsoft.com/office/powerpoint/2010/main" val="3702266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E14513B-8EB2-4568-80FA-1F99C53F8310}" type="datetime1">
              <a:rPr lang="zh-TW" altLang="en-US" smtClean="0"/>
              <a:pPr/>
              <a:t>2022/7/12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70835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AB1E75F6-7AF8-4BBF-8C6E-A7F19B46EAA1}" type="datetime1">
              <a:rPr lang="zh-TW" altLang="en-US" smtClean="0"/>
              <a:pPr/>
              <a:t>2022/7/12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3324280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98D3E66-EDA3-4C28-B93C-07EA6DCCC782}" type="datetime1">
              <a:rPr lang="zh-TW" altLang="en-US" smtClean="0"/>
              <a:pPr/>
              <a:t>2022/7/12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3DA0BB7-265A-403C-9275-D587AB510EDC}" type="slidenum">
              <a:rPr lang="zh-TW" altLang="en-US" smtClean="0"/>
              <a:pPr/>
              <a:t>‹#›</a:t>
            </a:fld>
            <a:endParaRPr lang="zh-TW"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75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5DEC9F9F-68F9-4061-BEF3-E7167356F555}" type="datetime1">
              <a:rPr lang="zh-TW" altLang="en-US" smtClean="0"/>
              <a:pPr/>
              <a:t>2022/7/12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3DA0BB7-265A-403C-9275-D587AB510EDC}" type="slidenum">
              <a:rPr lang="zh-TW" altLang="en-US" smtClean="0"/>
              <a:pPr/>
              <a:t>‹#›</a:t>
            </a:fld>
            <a:endParaRPr lang="zh-TW"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1595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30F12-23CE-4FA0-8930-B97708719279}" type="datetime1">
              <a:rPr lang="zh-TW" altLang="en-US" smtClean="0"/>
              <a:pPr/>
              <a:t>2022/7/12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1193225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06778D31-5D9A-4E3F-A39E-9A462589F3FB}" type="datetime1">
              <a:rPr lang="zh-TW" altLang="en-US" smtClean="0"/>
              <a:pPr/>
              <a:t>2022/7/12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14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7FA6980-487D-429C-ABD9-FB67A56A5C1D}" type="datetime1">
              <a:rPr lang="zh-TW" altLang="en-US" smtClean="0"/>
              <a:pPr/>
              <a:t>2022/7/12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lvl1pPr>
              <a:defRPr sz="1600" baseline="0">
                <a:solidFill>
                  <a:schemeClr val="tx1"/>
                </a:solidFill>
              </a:defRPr>
            </a:lvl1pPr>
          </a:lstStyle>
          <a:p>
            <a:fld id="{73DA0BB7-265A-403C-9275-D587AB510EDC}" type="slidenum">
              <a:rPr lang="zh-TW" altLang="en-US" smtClean="0"/>
              <a:pPr/>
              <a:t>‹#›</a:t>
            </a:fld>
            <a:endParaRPr lang="zh-TW"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63E8E9B4-9670-4E6D-8C6D-71EADE3FAF0C}" type="datetime1">
              <a:rPr lang="zh-TW" altLang="en-US" smtClean="0"/>
              <a:pPr/>
              <a:t>2022/7/12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1403222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4E14513B-8EB2-4568-80FA-1F99C53F8310}" type="datetime1">
              <a:rPr lang="zh-TW" altLang="en-US" smtClean="0"/>
              <a:pPr/>
              <a:t>2022/7/12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dirty="0"/>
          </a:p>
        </p:txBody>
      </p:sp>
    </p:spTree>
    <p:extLst>
      <p:ext uri="{BB962C8B-B14F-4D97-AF65-F5344CB8AC3E}">
        <p14:creationId xmlns:p14="http://schemas.microsoft.com/office/powerpoint/2010/main" val="159494305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E14513B-8EB2-4568-80FA-1F99C53F8310}" type="datetime1">
              <a:rPr lang="zh-TW" altLang="en-US" smtClean="0"/>
              <a:pPr/>
              <a:t>2022/7/12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596418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E14513B-8EB2-4568-80FA-1F99C53F8310}" type="datetime1">
              <a:rPr lang="zh-TW" altLang="en-US" smtClean="0"/>
              <a:pPr/>
              <a:t>2022/7/12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500770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E14513B-8EB2-4568-80FA-1F99C53F8310}" type="datetime1">
              <a:rPr lang="zh-TW" altLang="en-US" smtClean="0"/>
              <a:pPr/>
              <a:t>2022/7/12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dirty="0"/>
          </a:p>
        </p:txBody>
      </p:sp>
    </p:spTree>
    <p:extLst>
      <p:ext uri="{BB962C8B-B14F-4D97-AF65-F5344CB8AC3E}">
        <p14:creationId xmlns:p14="http://schemas.microsoft.com/office/powerpoint/2010/main" val="416524176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E14513B-8EB2-4568-80FA-1F99C53F8310}" type="datetime1">
              <a:rPr lang="zh-TW" altLang="en-US" smtClean="0"/>
              <a:pPr/>
              <a:t>2022/7/12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29164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zh-TW" altLang="en-US" smtClean="0"/>
              <a:t>按一下以編輯母片標題樣式</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E14513B-8EB2-4568-80FA-1F99C53F8310}" type="datetime1">
              <a:rPr lang="zh-TW" altLang="en-US" smtClean="0"/>
              <a:pPr/>
              <a:t>2022/7/12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410350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0D2874A-637E-49E6-BA0A-E3315B5F3DC2}" type="datetime1">
              <a:rPr lang="zh-TW" altLang="en-US" smtClean="0"/>
              <a:pPr/>
              <a:t>2022/7/12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1323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40521F9-B734-4C46-9898-F501AA8C1D4B}" type="datetime1">
              <a:rPr lang="zh-TW" altLang="en-US" smtClean="0"/>
              <a:pPr/>
              <a:t>2022/7/12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8801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773AC9-050D-453A-A5A2-E49E631D6FD4}"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sz="16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6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6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275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EB39A7F3-9A78-4E76-B47C-96B5CFDE1B08}" type="datetime1">
              <a:rPr lang="zh-TW" altLang="en-US" smtClean="0"/>
              <a:pPr/>
              <a:t>2022/7/12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9F9489-F5DE-4D93-946C-36CC99733167}"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baseline="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6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6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412453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C905CE-B3C3-4B8E-B3DE-4C85910E0FF0}"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baseline="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6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6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118783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507F28-2D86-4535-8170-34041C5E0907}"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頁尾版面配置區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7" name="投影片編號版面配置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6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6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719220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20A157-2508-4E76-AAC1-6CFA2CF45618}"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8" name="頁尾版面配置區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9" name="投影片編號版面配置區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6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6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582511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FA8B20-64EA-4C8E-996B-E8C5D2D00F5D}"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4" name="頁尾版面配置區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投影片編號版面配置區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6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6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668352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0AEA99-1D05-4EBC-B0EE-960E4832AA5E}"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3" name="頁尾版面配置區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6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6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461679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827BF44-0DFC-4276-91E6-581BC37330CA}"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頁尾版面配置區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7" name="投影片編號版面配置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6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6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271929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641FF9-8C21-4BFE-BAD5-CCE8D21F687F}"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頁尾版面配置區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7" name="投影片編號版面配置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6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6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8716656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1E6C3-B98B-4CCC-93FC-1A2B1221501C}"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6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6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947824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8378C0-A620-49FA-99E2-89FD0402859D}"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6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6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81301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B1E75F6-7AF8-4BBF-8C6E-A7F19B46EAA1}" type="datetime1">
              <a:rPr lang="zh-TW" altLang="en-US" smtClean="0"/>
              <a:pPr/>
              <a:t>2022/7/12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F766D0-2210-41C4-864A-3CE994E3D085}"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711212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CCD1FB-3477-4F38-83E9-9B316C610D19}"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9381585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B90A61-83FE-4F68-AADC-3BB7D979F975}"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333669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EA0532-0501-47A9-8CE8-B74235DC58A1}"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頁尾版面配置區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7" name="投影片編號版面配置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31175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501D1B-B6D1-4EFD-8671-89770708DC56}"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8" name="頁尾版面配置區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9" name="投影片編號版面配置區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795453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F95CF2-7E80-4B71-BA52-A9C8F102B9F7}"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4" name="頁尾版面配置區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投影片編號版面配置區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475982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390AC6-8505-4459-BF7A-BAA7F52D0291}"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3" name="頁尾版面配置區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224997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FB7A10-4563-4AEE-B187-79C376DEB31C}"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頁尾版面配置區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7" name="投影片編號版面配置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961361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5E97F0-A35C-46B8-9846-FF1B1CA04B15}"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頁尾版面配置區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7" name="投影片編號版面配置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7750395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3F8CEB-A899-4DD6-929D-C895AD3D1158}"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90501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B98D3E66-EDA3-4C28-B93C-07EA6DCCC782}" type="datetime1">
              <a:rPr lang="zh-TW" altLang="en-US" smtClean="0"/>
              <a:pPr/>
              <a:t>2022/7/12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1E094-C692-494F-BB3A-E2784F508816}"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2075172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EA334F2-824A-4DA4-A5B5-0FA7B5FE0B92}" type="datetime1">
              <a:rPr lang="zh-TW" altLang="en-US"/>
              <a:pPr>
                <a:defRPr/>
              </a:pPr>
              <a:t>2022/7/12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D639984-7FC4-42F3-94C2-D2E3AF47C0F1}" type="slidenum">
              <a:rPr lang="zh-TW" altLang="en-US"/>
              <a:pPr>
                <a:defRPr/>
              </a:pPr>
              <a:t>‹#›</a:t>
            </a:fld>
            <a:endParaRPr lang="zh-TW" altLang="en-US"/>
          </a:p>
        </p:txBody>
      </p:sp>
    </p:spTree>
    <p:extLst>
      <p:ext uri="{BB962C8B-B14F-4D97-AF65-F5344CB8AC3E}">
        <p14:creationId xmlns:p14="http://schemas.microsoft.com/office/powerpoint/2010/main" val="1026870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356745A-CED3-4314-843F-67445BF4B6E1}" type="datetime1">
              <a:rPr lang="zh-TW" altLang="en-US"/>
              <a:pPr>
                <a:defRPr/>
              </a:pPr>
              <a:t>2022/7/12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92DE350-5F8C-4406-AE3C-32B486D4CFF1}" type="slidenum">
              <a:rPr lang="zh-TW" altLang="en-US"/>
              <a:pPr>
                <a:defRPr/>
              </a:pPr>
              <a:t>‹#›</a:t>
            </a:fld>
            <a:endParaRPr lang="zh-TW" altLang="en-US"/>
          </a:p>
        </p:txBody>
      </p:sp>
    </p:spTree>
    <p:extLst>
      <p:ext uri="{BB962C8B-B14F-4D97-AF65-F5344CB8AC3E}">
        <p14:creationId xmlns:p14="http://schemas.microsoft.com/office/powerpoint/2010/main" val="36710738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C4FC60B-647B-4988-917D-E45DAEF238AF}" type="datetime1">
              <a:rPr lang="zh-TW" altLang="en-US"/>
              <a:pPr>
                <a:defRPr/>
              </a:pPr>
              <a:t>2022/7/12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9772315-7C3F-4349-BE7D-006048B5FB18}" type="slidenum">
              <a:rPr lang="zh-TW" altLang="en-US"/>
              <a:pPr>
                <a:defRPr/>
              </a:pPr>
              <a:t>‹#›</a:t>
            </a:fld>
            <a:endParaRPr lang="zh-TW" altLang="en-US"/>
          </a:p>
        </p:txBody>
      </p:sp>
    </p:spTree>
    <p:extLst>
      <p:ext uri="{BB962C8B-B14F-4D97-AF65-F5344CB8AC3E}">
        <p14:creationId xmlns:p14="http://schemas.microsoft.com/office/powerpoint/2010/main" val="20467919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62DA98F6-2ECA-4142-B0C5-98EBF8C34977}" type="datetime1">
              <a:rPr lang="zh-TW" altLang="en-US"/>
              <a:pPr>
                <a:defRPr/>
              </a:pPr>
              <a:t>2022/7/12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CEB9B12-0880-4F22-8457-C288F3ABC2E8}" type="slidenum">
              <a:rPr lang="zh-TW" altLang="en-US"/>
              <a:pPr>
                <a:defRPr/>
              </a:pPr>
              <a:t>‹#›</a:t>
            </a:fld>
            <a:endParaRPr lang="zh-TW" altLang="en-US"/>
          </a:p>
        </p:txBody>
      </p:sp>
    </p:spTree>
    <p:extLst>
      <p:ext uri="{BB962C8B-B14F-4D97-AF65-F5344CB8AC3E}">
        <p14:creationId xmlns:p14="http://schemas.microsoft.com/office/powerpoint/2010/main" val="27891861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E611DD11-9FD3-414A-B068-9038C882CBC0}" type="datetime1">
              <a:rPr lang="zh-TW" altLang="en-US"/>
              <a:pPr>
                <a:defRPr/>
              </a:pPr>
              <a:t>2022/7/12</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C82D86D8-7581-4046-8B49-A733D5E430C6}" type="slidenum">
              <a:rPr lang="zh-TW" altLang="en-US"/>
              <a:pPr>
                <a:defRPr/>
              </a:pPr>
              <a:t>‹#›</a:t>
            </a:fld>
            <a:endParaRPr lang="zh-TW" altLang="en-US"/>
          </a:p>
        </p:txBody>
      </p:sp>
    </p:spTree>
    <p:extLst>
      <p:ext uri="{BB962C8B-B14F-4D97-AF65-F5344CB8AC3E}">
        <p14:creationId xmlns:p14="http://schemas.microsoft.com/office/powerpoint/2010/main" val="32354827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6B39312F-960C-4E35-8A53-F2A674DEBE92}" type="datetime1">
              <a:rPr lang="zh-TW" altLang="en-US"/>
              <a:pPr>
                <a:defRPr/>
              </a:pPr>
              <a:t>2022/7/12</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E12C1F19-4C28-4F72-A6C0-6CD8325D7002}" type="slidenum">
              <a:rPr lang="zh-TW" altLang="en-US"/>
              <a:pPr>
                <a:defRPr/>
              </a:pPr>
              <a:t>‹#›</a:t>
            </a:fld>
            <a:endParaRPr lang="zh-TW" altLang="en-US"/>
          </a:p>
        </p:txBody>
      </p:sp>
    </p:spTree>
    <p:extLst>
      <p:ext uri="{BB962C8B-B14F-4D97-AF65-F5344CB8AC3E}">
        <p14:creationId xmlns:p14="http://schemas.microsoft.com/office/powerpoint/2010/main" val="3603946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0EE90134-D2DE-4FD2-9AB3-E084B5655152}" type="datetime1">
              <a:rPr lang="zh-TW" altLang="en-US"/>
              <a:pPr>
                <a:defRPr/>
              </a:pPr>
              <a:t>2022/7/12</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2AF18CA1-9DB0-4FEA-8705-A93CB70A9909}" type="slidenum">
              <a:rPr lang="zh-TW" altLang="en-US"/>
              <a:pPr>
                <a:defRPr/>
              </a:pPr>
              <a:t>‹#›</a:t>
            </a:fld>
            <a:endParaRPr lang="zh-TW" altLang="en-US"/>
          </a:p>
        </p:txBody>
      </p:sp>
    </p:spTree>
    <p:extLst>
      <p:ext uri="{BB962C8B-B14F-4D97-AF65-F5344CB8AC3E}">
        <p14:creationId xmlns:p14="http://schemas.microsoft.com/office/powerpoint/2010/main" val="2283309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9BA6F2B-C25B-4A41-B03D-29711ADEE6D8}" type="datetime1">
              <a:rPr lang="zh-TW" altLang="en-US"/>
              <a:pPr>
                <a:defRPr/>
              </a:pPr>
              <a:t>2022/7/12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FB181C7-F1C4-440F-A090-3ABFA46A7604}" type="slidenum">
              <a:rPr lang="zh-TW" altLang="en-US"/>
              <a:pPr>
                <a:defRPr/>
              </a:pPr>
              <a:t>‹#›</a:t>
            </a:fld>
            <a:endParaRPr lang="zh-TW" altLang="en-US"/>
          </a:p>
        </p:txBody>
      </p:sp>
    </p:spTree>
    <p:extLst>
      <p:ext uri="{BB962C8B-B14F-4D97-AF65-F5344CB8AC3E}">
        <p14:creationId xmlns:p14="http://schemas.microsoft.com/office/powerpoint/2010/main" val="8737561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AD818D8-1E04-431C-9678-121A8EE65A15}" type="datetime1">
              <a:rPr lang="zh-TW" altLang="en-US"/>
              <a:pPr>
                <a:defRPr/>
              </a:pPr>
              <a:t>2022/7/12</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80BBA7C-B9EC-4812-AA28-9BA4B082FA26}" type="slidenum">
              <a:rPr lang="zh-TW" altLang="en-US"/>
              <a:pPr>
                <a:defRPr/>
              </a:pPr>
              <a:t>‹#›</a:t>
            </a:fld>
            <a:endParaRPr lang="zh-TW" altLang="en-US"/>
          </a:p>
        </p:txBody>
      </p:sp>
    </p:spTree>
    <p:extLst>
      <p:ext uri="{BB962C8B-B14F-4D97-AF65-F5344CB8AC3E}">
        <p14:creationId xmlns:p14="http://schemas.microsoft.com/office/powerpoint/2010/main" val="398958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5DEC9F9F-68F9-4061-BEF3-E7167356F555}" type="datetime1">
              <a:rPr lang="zh-TW" altLang="en-US" smtClean="0"/>
              <a:pPr/>
              <a:t>2022/7/12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BF268B2-FAAB-42AC-AF50-92E40CAF1193}" type="datetime1">
              <a:rPr lang="zh-TW" altLang="en-US"/>
              <a:pPr>
                <a:defRPr/>
              </a:pPr>
              <a:t>2022/7/12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A3C5A0B-473F-4443-A252-561579F6C638}" type="slidenum">
              <a:rPr lang="zh-TW" altLang="en-US"/>
              <a:pPr>
                <a:defRPr/>
              </a:pPr>
              <a:t>‹#›</a:t>
            </a:fld>
            <a:endParaRPr lang="zh-TW" altLang="en-US"/>
          </a:p>
        </p:txBody>
      </p:sp>
    </p:spTree>
    <p:extLst>
      <p:ext uri="{BB962C8B-B14F-4D97-AF65-F5344CB8AC3E}">
        <p14:creationId xmlns:p14="http://schemas.microsoft.com/office/powerpoint/2010/main" val="32603156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45B9E1D-5296-41CA-AEAB-23EFA6FAF436}" type="datetime1">
              <a:rPr lang="zh-TW" altLang="en-US"/>
              <a:pPr>
                <a:defRPr/>
              </a:pPr>
              <a:t>2022/7/12</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B63B5D5-97F3-4676-9687-B5DA96DB8435}" type="slidenum">
              <a:rPr lang="zh-TW" altLang="en-US"/>
              <a:pPr>
                <a:defRPr/>
              </a:pPr>
              <a:t>‹#›</a:t>
            </a:fld>
            <a:endParaRPr lang="zh-TW" altLang="en-US"/>
          </a:p>
        </p:txBody>
      </p:sp>
    </p:spTree>
    <p:extLst>
      <p:ext uri="{BB962C8B-B14F-4D97-AF65-F5344CB8AC3E}">
        <p14:creationId xmlns:p14="http://schemas.microsoft.com/office/powerpoint/2010/main" val="893482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3B30F12-23CE-4FA0-8930-B97708719279}" type="datetime1">
              <a:rPr lang="zh-TW" altLang="en-US" smtClean="0"/>
              <a:pPr/>
              <a:t>2022/7/12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6778D31-5D9A-4E3F-A39E-9A462589F3FB}" type="datetime1">
              <a:rPr lang="zh-TW" altLang="en-US" smtClean="0"/>
              <a:pPr/>
              <a:t>2022/7/12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63E8E9B4-9670-4E6D-8C6D-71EADE3FAF0C}" type="datetime1">
              <a:rPr lang="zh-TW" altLang="en-US" smtClean="0"/>
              <a:pPr/>
              <a:t>2022/7/12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8.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4513B-8EB2-4568-80FA-1F99C53F8310}" type="datetime1">
              <a:rPr lang="zh-TW" altLang="en-US" smtClean="0"/>
              <a:pPr/>
              <a:t>2022/7/12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a:solidFill>
                  <a:schemeClr val="tx1"/>
                </a:solidFill>
              </a:defRPr>
            </a:lvl1pPr>
          </a:lstStyle>
          <a:p>
            <a:fld id="{73DA0BB7-265A-403C-9275-D587AB510EDC}" type="slidenum">
              <a:rPr lang="zh-TW" altLang="en-US"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14513B-8EB2-4568-80FA-1F99C53F8310}" type="datetime1">
              <a:rPr lang="zh-TW" altLang="en-US" smtClean="0"/>
              <a:pPr/>
              <a:t>2022/7/12</a:t>
            </a:fld>
            <a:endParaRPr lang="zh-TW"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DA0BB7-265A-403C-9275-D587AB510EDC}" type="slidenum">
              <a:rPr lang="zh-TW" altLang="en-US" smtClean="0"/>
              <a:pPr/>
              <a:t>‹#›</a:t>
            </a:fld>
            <a:endParaRPr lang="zh-TW" altLang="en-US" dirty="0"/>
          </a:p>
        </p:txBody>
      </p:sp>
    </p:spTree>
    <p:extLst>
      <p:ext uri="{BB962C8B-B14F-4D97-AF65-F5344CB8AC3E}">
        <p14:creationId xmlns:p14="http://schemas.microsoft.com/office/powerpoint/2010/main" val="3814482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76F7E80-9BAC-4870-9D3D-53C48900BCFC}"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baseline="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6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6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92188704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B177413-A12D-4F60-BA11-181B900CB7B2}"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2022/7/12</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415401399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新細明體" charset="-120"/>
                <a:ea typeface="新細明體" charset="-120"/>
              </a:defRPr>
            </a:lvl1pPr>
          </a:lstStyle>
          <a:p>
            <a:pPr>
              <a:defRPr/>
            </a:pPr>
            <a:fld id="{876EFDCE-536D-49F0-A587-BD1F626585F9}" type="datetime1">
              <a:rPr lang="zh-TW" altLang="en-US"/>
              <a:pPr>
                <a:defRPr/>
              </a:pPr>
              <a:t>2022/7/12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600">
                <a:latin typeface="新細明體" charset="-120"/>
                <a:ea typeface="新細明體" charset="-120"/>
              </a:defRPr>
            </a:lvl1pPr>
          </a:lstStyle>
          <a:p>
            <a:pPr>
              <a:defRPr/>
            </a:pPr>
            <a:fld id="{63E098CF-4E69-413B-8FD8-6EC5500B6E6E}" type="slidenum">
              <a:rPr lang="zh-TW" altLang="en-US"/>
              <a:pPr>
                <a:defRPr/>
              </a:pPr>
              <a:t>‹#›</a:t>
            </a:fld>
            <a:endParaRPr lang="zh-TW" altLang="en-US"/>
          </a:p>
        </p:txBody>
      </p:sp>
    </p:spTree>
    <p:extLst>
      <p:ext uri="{BB962C8B-B14F-4D97-AF65-F5344CB8AC3E}">
        <p14:creationId xmlns:p14="http://schemas.microsoft.com/office/powerpoint/2010/main" val="106993336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ctr" rtl="0" eaLnBrk="0" fontAlgn="base" hangingPunct="0">
        <a:spcBef>
          <a:spcPct val="0"/>
        </a:spcBef>
        <a:spcAft>
          <a:spcPct val="0"/>
        </a:spcAft>
        <a:defRPr sz="4400" kern="1200">
          <a:solidFill>
            <a:schemeClr val="tx1"/>
          </a:solidFill>
          <a:latin typeface="新細明體" charset="-120"/>
          <a:ea typeface="微軟正黑體" pitchFamily="34" charset="-120"/>
          <a:cs typeface="微軟正黑體" pitchFamily="34" charset="-120"/>
        </a:defRPr>
      </a:lvl1pPr>
      <a:lvl2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2pPr>
      <a:lvl3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3pPr>
      <a:lvl4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4pPr>
      <a:lvl5pPr algn="ctr" rtl="0" eaLnBrk="0" fontAlgn="base" hangingPunct="0">
        <a:spcBef>
          <a:spcPct val="0"/>
        </a:spcBef>
        <a:spcAft>
          <a:spcPct val="0"/>
        </a:spcAft>
        <a:defRPr sz="4400">
          <a:solidFill>
            <a:schemeClr val="tx1"/>
          </a:solidFill>
          <a:latin typeface="新細明體" charset="-120"/>
          <a:ea typeface="微軟正黑體" pitchFamily="34" charset="-120"/>
          <a:cs typeface="微軟正黑體" pitchFamily="34"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新細明體" charset="-120"/>
          <a:ea typeface="微軟正黑體" pitchFamily="34" charset="-120"/>
          <a:cs typeface="微軟正黑體" pitchFamily="34" charset="-12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新細明體" charset="-120"/>
          <a:ea typeface="微軟正黑體" pitchFamily="34" charset="-120"/>
          <a:cs typeface="微軟正黑體" pitchFamily="34" charset="-12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新細明體" charset="-120"/>
          <a:ea typeface="微軟正黑體" pitchFamily="34" charset="-120"/>
          <a:cs typeface="微軟正黑體" pitchFamily="34" charset="-12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新細明體" charset="-120"/>
          <a:ea typeface="微軟正黑體" pitchFamily="34" charset="-120"/>
          <a:cs typeface="微軟正黑體" pitchFamily="34" charset="-12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新細明體" charset="-120"/>
          <a:ea typeface="微軟正黑體" pitchFamily="34" charset="-120"/>
          <a:cs typeface="微軟正黑體" pitchFamily="34" charset="-12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ettoday.net/news/20220218/2191783.htm#ixzz7OITYRcnm"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ac2074\Desktop\圖片4.png"/>
          <p:cNvPicPr>
            <a:picLocks noChangeAspect="1" noChangeArrowheads="1"/>
          </p:cNvPicPr>
          <p:nvPr/>
        </p:nvPicPr>
        <p:blipFill>
          <a:blip r:embed="rId2" cstate="print"/>
          <a:srcRect/>
          <a:stretch>
            <a:fillRect/>
          </a:stretch>
        </p:blipFill>
        <p:spPr bwMode="auto">
          <a:xfrm>
            <a:off x="0" y="0"/>
            <a:ext cx="9144000" cy="6901997"/>
          </a:xfrm>
          <a:prstGeom prst="rect">
            <a:avLst/>
          </a:prstGeom>
          <a:noFill/>
        </p:spPr>
      </p:pic>
      <p:sp>
        <p:nvSpPr>
          <p:cNvPr id="2" name="標題 1"/>
          <p:cNvSpPr>
            <a:spLocks noGrp="1"/>
          </p:cNvSpPr>
          <p:nvPr>
            <p:ph type="ctrTitle"/>
          </p:nvPr>
        </p:nvSpPr>
        <p:spPr>
          <a:xfrm>
            <a:off x="107504" y="2348880"/>
            <a:ext cx="8928992" cy="1683618"/>
          </a:xfrm>
        </p:spPr>
        <p:txBody>
          <a:bodyPr>
            <a:normAutofit/>
          </a:bodyPr>
          <a:lstStyle/>
          <a:p>
            <a:r>
              <a:rPr lang="zh-TW" altLang="en-US" sz="3600" b="1" spc="300" dirty="0">
                <a:solidFill>
                  <a:srgbClr val="C00000"/>
                </a:solidFill>
                <a:latin typeface="標楷體" panose="03000509000000000000" pitchFamily="65" charset="-120"/>
                <a:ea typeface="標楷體" panose="03000509000000000000" pitchFamily="65" charset="-120"/>
              </a:rPr>
              <a:t>公務員申</a:t>
            </a:r>
            <a:r>
              <a:rPr lang="zh-TW" altLang="en-US" sz="3600" b="1" spc="300" dirty="0" smtClean="0">
                <a:solidFill>
                  <a:srgbClr val="C00000"/>
                </a:solidFill>
                <a:latin typeface="標楷體" panose="03000509000000000000" pitchFamily="65" charset="-120"/>
                <a:ea typeface="標楷體" panose="03000509000000000000" pitchFamily="65" charset="-120"/>
              </a:rPr>
              <a:t>領或侵占小額款項</a:t>
            </a:r>
            <a:r>
              <a:rPr lang="en-US" altLang="zh-TW" sz="3600" b="1" spc="300" dirty="0" smtClean="0">
                <a:solidFill>
                  <a:srgbClr val="C00000"/>
                </a:solidFill>
                <a:latin typeface="標楷體" panose="03000509000000000000" pitchFamily="65" charset="-120"/>
                <a:ea typeface="標楷體" panose="03000509000000000000" pitchFamily="65" charset="-120"/>
              </a:rPr>
              <a:t/>
            </a:r>
            <a:br>
              <a:rPr lang="en-US" altLang="zh-TW" sz="3600" b="1" spc="300" dirty="0" smtClean="0">
                <a:solidFill>
                  <a:srgbClr val="C00000"/>
                </a:solidFill>
                <a:latin typeface="標楷體" panose="03000509000000000000" pitchFamily="65" charset="-120"/>
                <a:ea typeface="標楷體" panose="03000509000000000000" pitchFamily="65" charset="-120"/>
              </a:rPr>
            </a:br>
            <a:r>
              <a:rPr lang="zh-TW" altLang="en-US" sz="3600" b="1" spc="300" dirty="0">
                <a:solidFill>
                  <a:srgbClr val="C00000"/>
                </a:solidFill>
                <a:latin typeface="標楷體" panose="03000509000000000000" pitchFamily="65" charset="-120"/>
                <a:ea typeface="標楷體" panose="03000509000000000000" pitchFamily="65" charset="-120"/>
              </a:rPr>
              <a:t>專案法紀宣導</a:t>
            </a:r>
          </a:p>
        </p:txBody>
      </p:sp>
      <p:sp>
        <p:nvSpPr>
          <p:cNvPr id="5" name="副標題 4"/>
          <p:cNvSpPr>
            <a:spLocks noGrp="1"/>
          </p:cNvSpPr>
          <p:nvPr>
            <p:ph type="subTitle" idx="1"/>
          </p:nvPr>
        </p:nvSpPr>
        <p:spPr>
          <a:xfrm>
            <a:off x="2483768" y="4556295"/>
            <a:ext cx="6400800" cy="910952"/>
          </a:xfrm>
        </p:spPr>
        <p:txBody>
          <a:bodyPr>
            <a:normAutofit/>
          </a:bodyPr>
          <a:lstStyle/>
          <a:p>
            <a:pPr algn="r"/>
            <a:r>
              <a:rPr lang="zh-TW" altLang="en-US" sz="2400" dirty="0" smtClean="0">
                <a:solidFill>
                  <a:schemeClr val="tx1"/>
                </a:solidFill>
                <a:latin typeface="標楷體" panose="03000509000000000000" pitchFamily="65" charset="-120"/>
                <a:ea typeface="標楷體" panose="03000509000000000000" pitchFamily="65" charset="-120"/>
              </a:rPr>
              <a:t>行政院農業委員會動植物防疫檢疫局</a:t>
            </a:r>
            <a:endParaRPr lang="en-US" altLang="zh-TW" sz="2400" dirty="0" smtClean="0">
              <a:solidFill>
                <a:schemeClr val="tx1"/>
              </a:solidFill>
              <a:latin typeface="標楷體" panose="03000509000000000000" pitchFamily="65" charset="-120"/>
              <a:ea typeface="標楷體" panose="03000509000000000000" pitchFamily="65" charset="-120"/>
            </a:endParaRPr>
          </a:p>
          <a:p>
            <a:pPr algn="r"/>
            <a:r>
              <a:rPr lang="zh-TW" altLang="en-US" sz="2400" dirty="0" smtClean="0">
                <a:solidFill>
                  <a:schemeClr val="tx1"/>
                </a:solidFill>
                <a:latin typeface="標楷體" panose="03000509000000000000" pitchFamily="65" charset="-120"/>
                <a:ea typeface="標楷體" panose="03000509000000000000" pitchFamily="65" charset="-120"/>
              </a:rPr>
              <a:t>新竹分局政風室 林國楨</a:t>
            </a:r>
            <a:endParaRPr lang="zh-TW" altLang="en-US" sz="24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44186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1176864" y="1399268"/>
            <a:ext cx="6798734" cy="590931"/>
          </a:xfrm>
          <a:prstGeom prst="rect">
            <a:avLst/>
          </a:prstGeom>
        </p:spPr>
        <p:txBody>
          <a:bodyPr wrap="square">
            <a:spAutoFit/>
          </a:bodyPr>
          <a:lstStyle/>
          <a:p>
            <a:pPr lvl="0" algn="l" defTabSz="914400">
              <a:lnSpc>
                <a:spcPct val="90000"/>
              </a:lnSpc>
              <a:spcBef>
                <a:spcPts val="1000"/>
              </a:spcBef>
              <a:defRPr/>
            </a:pPr>
            <a:r>
              <a:rPr lang="zh-TW" altLang="en-US" sz="3600" b="1" dirty="0">
                <a:latin typeface="標楷體" panose="03000509000000000000" pitchFamily="65" charset="-120"/>
                <a:ea typeface="標楷體" panose="03000509000000000000" pitchFamily="65" charset="-120"/>
              </a:rPr>
              <a:t>常見易涉</a:t>
            </a:r>
            <a:r>
              <a:rPr lang="zh-TW" altLang="en-US" sz="3600" b="1" dirty="0">
                <a:solidFill>
                  <a:srgbClr val="FF0000"/>
                </a:solidFill>
                <a:latin typeface="標楷體" panose="03000509000000000000" pitchFamily="65" charset="-120"/>
                <a:ea typeface="標楷體" panose="03000509000000000000" pitchFamily="65" charset="-120"/>
              </a:rPr>
              <a:t>小額款項</a:t>
            </a:r>
            <a:r>
              <a:rPr lang="zh-TW" altLang="en-US" sz="3600" b="1" dirty="0">
                <a:latin typeface="標楷體" panose="03000509000000000000" pitchFamily="65" charset="-120"/>
                <a:ea typeface="標楷體" panose="03000509000000000000" pitchFamily="65" charset="-120"/>
              </a:rPr>
              <a:t>錯誤申領態樣</a:t>
            </a:r>
          </a:p>
        </p:txBody>
      </p:sp>
      <p:sp>
        <p:nvSpPr>
          <p:cNvPr id="3" name="矩形 2"/>
          <p:cNvSpPr/>
          <p:nvPr/>
        </p:nvSpPr>
        <p:spPr>
          <a:xfrm>
            <a:off x="1050617" y="2420888"/>
            <a:ext cx="7481823"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6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rPr>
              <a:t>1</a:t>
            </a:r>
            <a:r>
              <a:rPr kumimoji="0" lang="zh-TW" altLang="en-US" sz="26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rPr>
              <a:t>、加班</a:t>
            </a:r>
            <a:r>
              <a:rPr kumimoji="0" lang="zh-TW" altLang="en-US"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：未執行公務之交通往返報加班費</a:t>
            </a:r>
            <a:endParaRPr kumimoji="0" lang="en-US" altLang="zh-TW"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endParaRPr>
          </a:p>
          <a:p>
            <a:pPr marL="1527175" marR="0" lvl="0" algn="l" defTabSz="914400" rtl="0" eaLnBrk="1" fontAlgn="auto" latinLnBrk="0" hangingPunct="1">
              <a:lnSpc>
                <a:spcPct val="100000"/>
              </a:lnSpc>
              <a:spcBef>
                <a:spcPts val="0"/>
              </a:spcBef>
              <a:spcAft>
                <a:spcPts val="0"/>
              </a:spcAft>
              <a:buClrTx/>
              <a:buSzTx/>
              <a:buFontTx/>
              <a:buNone/>
              <a:tabLst/>
              <a:defRPr/>
            </a:pPr>
            <a:r>
              <a:rPr kumimoji="0" lang="zh-TW" altLang="en-US"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加班時間並未有從事公務之行為</a:t>
            </a:r>
            <a:endParaRPr kumimoji="0" lang="en-US" altLang="zh-TW"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6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rPr>
              <a:t>2</a:t>
            </a:r>
            <a:r>
              <a:rPr kumimoji="0" lang="zh-TW" altLang="en-US" sz="26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rPr>
              <a:t>、差旅</a:t>
            </a:r>
            <a:r>
              <a:rPr kumimoji="0" lang="zh-TW" altLang="en-US"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a:t>
            </a:r>
            <a:r>
              <a:rPr kumimoji="0" lang="zh-TW" altLang="en-US" sz="2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未依機關特別規定，超額請領</a:t>
            </a:r>
            <a:r>
              <a:rPr kumimoji="0" lang="zh-TW" altLang="en-US"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雜費</a:t>
            </a:r>
            <a:endParaRPr kumimoji="0" lang="en-US" altLang="zh-TW" sz="2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endParaRPr>
          </a:p>
          <a:p>
            <a:pPr marL="0" marR="0" lvl="0" indent="1527175" algn="l" defTabSz="914400" rtl="0" eaLnBrk="1" fontAlgn="auto" latinLnBrk="0" hangingPunct="1">
              <a:lnSpc>
                <a:spcPct val="100000"/>
              </a:lnSpc>
              <a:spcBef>
                <a:spcPts val="0"/>
              </a:spcBef>
              <a:spcAft>
                <a:spcPts val="0"/>
              </a:spcAft>
              <a:buClrTx/>
              <a:buSzTx/>
              <a:buFontTx/>
              <a:buNone/>
              <a:tabLst/>
              <a:defRPr/>
            </a:pPr>
            <a:r>
              <a:rPr kumimoji="0" lang="zh-TW" altLang="en-US"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共乘或搭廠商車輛，仍報支交通費</a:t>
            </a:r>
            <a:endParaRPr kumimoji="0" lang="en-US" altLang="zh-TW"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endParaRPr>
          </a:p>
          <a:p>
            <a:pPr marL="0" marR="0" lvl="0" indent="1527175" algn="l" defTabSz="914400" rtl="0" eaLnBrk="1" fontAlgn="auto" latinLnBrk="0" hangingPunct="1">
              <a:lnSpc>
                <a:spcPct val="100000"/>
              </a:lnSpc>
              <a:spcBef>
                <a:spcPts val="0"/>
              </a:spcBef>
              <a:spcAft>
                <a:spcPts val="0"/>
              </a:spcAft>
              <a:buClrTx/>
              <a:buSzTx/>
              <a:buFontTx/>
              <a:buNone/>
              <a:tabLst/>
              <a:defRPr/>
            </a:pPr>
            <a:r>
              <a:rPr kumimoji="0" lang="zh-TW" altLang="en-US"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搭乘客運，卻報支台鐵自強號</a:t>
            </a:r>
            <a:endParaRPr kumimoji="0" lang="en-US" altLang="zh-TW" sz="2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3</a:t>
            </a:r>
            <a:r>
              <a:rPr kumimoji="0" lang="zh-TW" altLang="en-US"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、國旅：併領政府機關出差交通費用</a:t>
            </a:r>
            <a:r>
              <a:rPr kumimoji="0" lang="en-US" altLang="zh-TW"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a:t>
            </a:r>
            <a:r>
              <a:rPr kumimoji="0" lang="zh-TW" altLang="en-US"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一般詐欺</a:t>
            </a:r>
            <a:r>
              <a:rPr kumimoji="0" lang="en-US" altLang="zh-TW"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4</a:t>
            </a:r>
            <a:r>
              <a:rPr kumimoji="0" lang="zh-TW" altLang="en-US"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、車輛：公務車不當申請作為私用</a:t>
            </a:r>
            <a:r>
              <a:rPr kumimoji="0" lang="en-US" altLang="zh-TW"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a:t>
            </a:r>
            <a:r>
              <a:rPr kumimoji="0" lang="zh-TW" altLang="en-US"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多為一般</a:t>
            </a:r>
            <a:r>
              <a:rPr kumimoji="0" lang="zh-TW" altLang="en-US" sz="2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詐欺</a:t>
            </a:r>
            <a:r>
              <a:rPr kumimoji="0" lang="en-US" altLang="zh-TW" sz="2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a:t>
            </a:r>
          </a:p>
          <a:p>
            <a:pPr marL="1528763" marR="0" lvl="0" indent="-1528763" algn="l" defTabSz="914400" rtl="0" eaLnBrk="1" fontAlgn="auto" latinLnBrk="0" hangingPunct="1">
              <a:lnSpc>
                <a:spcPct val="100000"/>
              </a:lnSpc>
              <a:spcBef>
                <a:spcPts val="0"/>
              </a:spcBef>
              <a:spcAft>
                <a:spcPts val="0"/>
              </a:spcAft>
              <a:buClrTx/>
              <a:buSzTx/>
              <a:buFontTx/>
              <a:buNone/>
              <a:tabLst/>
              <a:defRPr/>
            </a:pPr>
            <a:r>
              <a:rPr kumimoji="0" lang="en-US" altLang="zh-TW" sz="26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rPr>
              <a:t>5</a:t>
            </a:r>
            <a:r>
              <a:rPr kumimoji="0" lang="zh-TW" altLang="en-US" sz="26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rPr>
              <a:t>、採購</a:t>
            </a:r>
            <a:r>
              <a:rPr kumimoji="0" lang="zh-TW" altLang="en-US"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：未迴避辦理涉及親屬</a:t>
            </a:r>
            <a:r>
              <a:rPr kumimoji="0" lang="en-US" altLang="zh-TW"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a:t>
            </a:r>
            <a:r>
              <a:rPr kumimoji="0" lang="zh-TW" altLang="en-US"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廠商</a:t>
            </a:r>
            <a:r>
              <a:rPr kumimoji="0" lang="en-US" altLang="zh-TW"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a:t>
            </a:r>
            <a:r>
              <a:rPr kumimoji="0" lang="zh-TW" altLang="en-US"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之小額採購，</a:t>
            </a:r>
            <a:r>
              <a:rPr lang="zh-TW" altLang="en-US" sz="2600" dirty="0" smtClean="0">
                <a:solidFill>
                  <a:prstClr val="black"/>
                </a:solidFill>
                <a:latin typeface="標楷體" panose="03000509000000000000" pitchFamily="65" charset="-120"/>
                <a:ea typeface="標楷體" panose="03000509000000000000" pitchFamily="65" charset="-120"/>
              </a:rPr>
              <a:t>司法</a:t>
            </a:r>
            <a:r>
              <a:rPr lang="zh-TW" altLang="en-US" sz="2600" dirty="0">
                <a:solidFill>
                  <a:prstClr val="black"/>
                </a:solidFill>
                <a:latin typeface="標楷體" panose="03000509000000000000" pitchFamily="65" charset="-120"/>
                <a:ea typeface="標楷體" panose="03000509000000000000" pitchFamily="65" charset="-120"/>
              </a:rPr>
              <a:t>實務仍屬貪污治罪</a:t>
            </a:r>
            <a:r>
              <a:rPr lang="zh-TW" altLang="en-US" sz="2600" dirty="0" smtClean="0">
                <a:solidFill>
                  <a:prstClr val="black"/>
                </a:solidFill>
                <a:latin typeface="標楷體" panose="03000509000000000000" pitchFamily="65" charset="-120"/>
                <a:ea typeface="標楷體" panose="03000509000000000000" pitchFamily="65" charset="-120"/>
              </a:rPr>
              <a:t>行為</a:t>
            </a:r>
            <a:endParaRPr kumimoji="0" lang="en-US" altLang="zh-TW"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42266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1176864" y="1260768"/>
            <a:ext cx="6798734" cy="867930"/>
          </a:xfrm>
          <a:prstGeom prst="rect">
            <a:avLst/>
          </a:prstGeom>
        </p:spPr>
        <p:txBody>
          <a:bodyPr wrap="square">
            <a:spAutoFit/>
          </a:bodyPr>
          <a:lstStyle/>
          <a:p>
            <a:pPr lvl="0" algn="l" defTabSz="914400">
              <a:lnSpc>
                <a:spcPct val="90000"/>
              </a:lnSpc>
              <a:spcBef>
                <a:spcPts val="1000"/>
              </a:spcBef>
              <a:defRPr/>
            </a:pPr>
            <a:r>
              <a:rPr lang="zh-TW" altLang="en-US" sz="2800" b="1" dirty="0">
                <a:latin typeface="標楷體" panose="03000509000000000000" pitchFamily="65" charset="-120"/>
                <a:ea typeface="標楷體" panose="03000509000000000000" pitchFamily="65" charset="-120"/>
              </a:rPr>
              <a:t>行政院人事行政總</a:t>
            </a:r>
            <a:r>
              <a:rPr lang="zh-TW" altLang="en-US" sz="2800" b="1" dirty="0" smtClean="0">
                <a:latin typeface="標楷體" panose="03000509000000000000" pitchFamily="65" charset="-120"/>
                <a:ea typeface="標楷體" panose="03000509000000000000" pitchFamily="65" charset="-120"/>
              </a:rPr>
              <a:t>處</a:t>
            </a:r>
            <a:r>
              <a:rPr lang="en-US" altLang="zh-TW" sz="2800" b="1" dirty="0" smtClean="0">
                <a:latin typeface="標楷體" panose="03000509000000000000" pitchFamily="65" charset="-120"/>
                <a:ea typeface="標楷體" panose="03000509000000000000" pitchFamily="65" charset="-120"/>
              </a:rPr>
              <a:t/>
            </a:r>
            <a:br>
              <a:rPr lang="en-US" altLang="zh-TW" sz="2800" b="1" dirty="0" smtClean="0">
                <a:latin typeface="標楷體" panose="03000509000000000000" pitchFamily="65" charset="-120"/>
                <a:ea typeface="標楷體" panose="03000509000000000000" pitchFamily="65" charset="-120"/>
              </a:rPr>
            </a:br>
            <a:r>
              <a:rPr lang="en-US" altLang="zh-TW" sz="2800" b="1" dirty="0" smtClean="0">
                <a:latin typeface="標楷體" panose="03000509000000000000" pitchFamily="65" charset="-120"/>
                <a:ea typeface="標楷體" panose="03000509000000000000" pitchFamily="65" charset="-120"/>
              </a:rPr>
              <a:t>108.10.01 </a:t>
            </a:r>
            <a:r>
              <a:rPr lang="zh-TW" altLang="en-US" sz="2800" b="1" dirty="0">
                <a:latin typeface="標楷體" panose="03000509000000000000" pitchFamily="65" charset="-120"/>
                <a:ea typeface="標楷體" panose="03000509000000000000" pitchFamily="65" charset="-120"/>
              </a:rPr>
              <a:t>總處培字第</a:t>
            </a:r>
            <a:r>
              <a:rPr lang="en-US" altLang="zh-TW" sz="2800" b="1" dirty="0">
                <a:latin typeface="標楷體" panose="03000509000000000000" pitchFamily="65" charset="-120"/>
                <a:ea typeface="標楷體" panose="03000509000000000000" pitchFamily="65" charset="-120"/>
              </a:rPr>
              <a:t>1080044696</a:t>
            </a:r>
            <a:r>
              <a:rPr lang="zh-TW" altLang="en-US" sz="2800" b="1" dirty="0">
                <a:latin typeface="標楷體" panose="03000509000000000000" pitchFamily="65" charset="-120"/>
                <a:ea typeface="標楷體" panose="03000509000000000000" pitchFamily="65" charset="-120"/>
              </a:rPr>
              <a:t>號函</a:t>
            </a:r>
          </a:p>
        </p:txBody>
      </p:sp>
      <p:sp>
        <p:nvSpPr>
          <p:cNvPr id="3" name="矩形 2"/>
          <p:cNvSpPr/>
          <p:nvPr/>
        </p:nvSpPr>
        <p:spPr>
          <a:xfrm>
            <a:off x="971600" y="2281706"/>
            <a:ext cx="7409815"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a:t>
            </a:r>
            <a:r>
              <a:rPr lang="zh-TW" altLang="en-US" sz="2600" dirty="0" smtClean="0">
                <a:solidFill>
                  <a:prstClr val="black"/>
                </a:solidFill>
                <a:latin typeface="標楷體" panose="03000509000000000000" pitchFamily="65" charset="-120"/>
                <a:ea typeface="標楷體" panose="03000509000000000000" pitchFamily="65" charset="-120"/>
              </a:rPr>
              <a:t>有關</a:t>
            </a:r>
            <a:r>
              <a:rPr lang="zh-TW" altLang="en-US" sz="2600" dirty="0">
                <a:solidFill>
                  <a:prstClr val="black"/>
                </a:solidFill>
                <a:latin typeface="標楷體" panose="03000509000000000000" pitchFamily="65" charset="-120"/>
                <a:ea typeface="標楷體" panose="03000509000000000000" pitchFamily="65" charset="-120"/>
              </a:rPr>
              <a:t>各機關人員</a:t>
            </a:r>
            <a:r>
              <a:rPr lang="zh-TW" altLang="en-US" sz="2600" dirty="0">
                <a:solidFill>
                  <a:srgbClr val="FF0000"/>
                </a:solidFill>
                <a:latin typeface="標楷體" panose="03000509000000000000" pitchFamily="65" charset="-120"/>
                <a:ea typeface="標楷體" panose="03000509000000000000" pitchFamily="65" charset="-120"/>
              </a:rPr>
              <a:t>執行職務所必要之交通路程，因非執行職務時間</a:t>
            </a:r>
            <a:r>
              <a:rPr lang="zh-TW" altLang="en-US" sz="2600" dirty="0" smtClean="0">
                <a:solidFill>
                  <a:srgbClr val="FF0000"/>
                </a:solidFill>
                <a:latin typeface="標楷體" panose="03000509000000000000" pitchFamily="65" charset="-120"/>
                <a:ea typeface="標楷體" panose="03000509000000000000" pitchFamily="65" charset="-120"/>
              </a:rPr>
              <a:t>，不得</a:t>
            </a:r>
            <a:r>
              <a:rPr lang="zh-TW" altLang="en-US" sz="2600" dirty="0">
                <a:solidFill>
                  <a:prstClr val="black"/>
                </a:solidFill>
                <a:latin typeface="標楷體" panose="03000509000000000000" pitchFamily="65" charset="-120"/>
                <a:ea typeface="標楷體" panose="03000509000000000000" pitchFamily="65" charset="-120"/>
              </a:rPr>
              <a:t>依公務人員保障法第</a:t>
            </a:r>
            <a:r>
              <a:rPr lang="en-US" altLang="zh-TW" sz="2600" dirty="0">
                <a:solidFill>
                  <a:prstClr val="black"/>
                </a:solidFill>
                <a:latin typeface="標楷體" panose="03000509000000000000" pitchFamily="65" charset="-120"/>
                <a:ea typeface="標楷體" panose="03000509000000000000" pitchFamily="65" charset="-120"/>
              </a:rPr>
              <a:t>23</a:t>
            </a:r>
            <a:r>
              <a:rPr lang="zh-TW" altLang="en-US" sz="2600" dirty="0">
                <a:solidFill>
                  <a:prstClr val="black"/>
                </a:solidFill>
                <a:latin typeface="標楷體" panose="03000509000000000000" pitchFamily="65" charset="-120"/>
                <a:ea typeface="標楷體" panose="03000509000000000000" pitchFamily="65" charset="-120"/>
              </a:rPr>
              <a:t>條規定予以</a:t>
            </a:r>
            <a:r>
              <a:rPr lang="zh-TW" altLang="en-US" sz="2600" dirty="0">
                <a:solidFill>
                  <a:srgbClr val="FF0000"/>
                </a:solidFill>
                <a:latin typeface="標楷體" panose="03000509000000000000" pitchFamily="65" charset="-120"/>
                <a:ea typeface="標楷體" panose="03000509000000000000" pitchFamily="65" charset="-120"/>
              </a:rPr>
              <a:t>加班補償</a:t>
            </a:r>
            <a:r>
              <a:rPr lang="zh-TW" altLang="en-US" sz="2600" dirty="0">
                <a:solidFill>
                  <a:prstClr val="black"/>
                </a:solidFill>
                <a:latin typeface="標楷體" panose="03000509000000000000" pitchFamily="65" charset="-120"/>
                <a:ea typeface="標楷體" panose="03000509000000000000" pitchFamily="65" charset="-120"/>
              </a:rPr>
              <a:t>。考量「行政院</a:t>
            </a:r>
            <a:r>
              <a:rPr lang="zh-TW" altLang="en-US" sz="2600" dirty="0" smtClean="0">
                <a:solidFill>
                  <a:prstClr val="black"/>
                </a:solidFill>
                <a:latin typeface="標楷體" panose="03000509000000000000" pitchFamily="65" charset="-120"/>
                <a:ea typeface="標楷體" panose="03000509000000000000" pitchFamily="65" charset="-120"/>
              </a:rPr>
              <a:t>及所屬</a:t>
            </a:r>
            <a:r>
              <a:rPr lang="zh-TW" altLang="en-US" sz="2600" dirty="0">
                <a:solidFill>
                  <a:prstClr val="black"/>
                </a:solidFill>
                <a:latin typeface="標楷體" panose="03000509000000000000" pitchFamily="65" charset="-120"/>
                <a:ea typeface="標楷體" panose="03000509000000000000" pitchFamily="65" charset="-120"/>
              </a:rPr>
              <a:t>各機關公務人員平時考核要點」</a:t>
            </a:r>
            <a:r>
              <a:rPr lang="zh-TW" altLang="en-US" sz="2600" dirty="0" smtClean="0">
                <a:solidFill>
                  <a:prstClr val="black"/>
                </a:solidFill>
                <a:latin typeface="標楷體" panose="03000509000000000000" pitchFamily="65" charset="-120"/>
                <a:ea typeface="標楷體" panose="03000509000000000000" pitchFamily="65" charset="-120"/>
              </a:rPr>
              <a:t>第</a:t>
            </a:r>
            <a:r>
              <a:rPr lang="en-US" altLang="zh-TW" sz="2600" dirty="0" smtClean="0">
                <a:solidFill>
                  <a:prstClr val="black"/>
                </a:solidFill>
                <a:latin typeface="標楷體" panose="03000509000000000000" pitchFamily="65" charset="-120"/>
                <a:ea typeface="標楷體" panose="03000509000000000000" pitchFamily="65" charset="-120"/>
              </a:rPr>
              <a:t>8</a:t>
            </a:r>
            <a:r>
              <a:rPr lang="zh-TW" altLang="en-US" sz="2600" dirty="0">
                <a:solidFill>
                  <a:prstClr val="black"/>
                </a:solidFill>
                <a:latin typeface="標楷體" panose="03000509000000000000" pitchFamily="65" charset="-120"/>
                <a:ea typeface="標楷體" panose="03000509000000000000" pitchFamily="65" charset="-120"/>
              </a:rPr>
              <a:t>點</a:t>
            </a:r>
            <a:r>
              <a:rPr lang="zh-TW" altLang="en-US" sz="2600" dirty="0" smtClean="0">
                <a:solidFill>
                  <a:prstClr val="black"/>
                </a:solidFill>
                <a:latin typeface="標楷體" panose="03000509000000000000" pitchFamily="65" charset="-120"/>
                <a:ea typeface="標楷體" panose="03000509000000000000" pitchFamily="65" charset="-120"/>
              </a:rPr>
              <a:t>第</a:t>
            </a:r>
            <a:r>
              <a:rPr lang="en-US" altLang="zh-TW" sz="2600" dirty="0" smtClean="0">
                <a:solidFill>
                  <a:prstClr val="black"/>
                </a:solidFill>
                <a:latin typeface="標楷體" panose="03000509000000000000" pitchFamily="65" charset="-120"/>
                <a:ea typeface="標楷體" panose="03000509000000000000" pitchFamily="65" charset="-120"/>
              </a:rPr>
              <a:t>3</a:t>
            </a:r>
            <a:r>
              <a:rPr lang="zh-TW" altLang="en-US" sz="2600" dirty="0">
                <a:solidFill>
                  <a:prstClr val="black"/>
                </a:solidFill>
                <a:latin typeface="標楷體" panose="03000509000000000000" pitchFamily="65" charset="-120"/>
                <a:ea typeface="標楷體" panose="03000509000000000000" pitchFamily="65" charset="-120"/>
              </a:rPr>
              <a:t>項由各機關訂定</a:t>
            </a:r>
            <a:r>
              <a:rPr lang="zh-TW" altLang="en-US" sz="2600" dirty="0" smtClean="0">
                <a:solidFill>
                  <a:prstClr val="black"/>
                </a:solidFill>
                <a:latin typeface="標楷體" panose="03000509000000000000" pitchFamily="65" charset="-120"/>
                <a:ea typeface="標楷體" panose="03000509000000000000" pitchFamily="65" charset="-120"/>
              </a:rPr>
              <a:t>上下班</a:t>
            </a:r>
            <a:r>
              <a:rPr lang="zh-TW" altLang="en-US" sz="2600" dirty="0">
                <a:solidFill>
                  <a:prstClr val="black"/>
                </a:solidFill>
                <a:latin typeface="標楷體" panose="03000509000000000000" pitchFamily="65" charset="-120"/>
                <a:ea typeface="標楷體" panose="03000509000000000000" pitchFamily="65" charset="-120"/>
              </a:rPr>
              <a:t>補充規定之意旨，</a:t>
            </a:r>
            <a:r>
              <a:rPr lang="zh-TW" altLang="en-US" sz="2600" dirty="0">
                <a:solidFill>
                  <a:srgbClr val="FF0000"/>
                </a:solidFill>
                <a:latin typeface="標楷體" panose="03000509000000000000" pitchFamily="65" charset="-120"/>
                <a:ea typeface="標楷體" panose="03000509000000000000" pitchFamily="65" charset="-120"/>
              </a:rPr>
              <a:t>因機關指派出差衍生之必要交通往返路程</a:t>
            </a:r>
            <a:r>
              <a:rPr lang="zh-TW" altLang="en-US" sz="2600" dirty="0" smtClean="0">
                <a:solidFill>
                  <a:prstClr val="black"/>
                </a:solidFill>
                <a:latin typeface="標楷體" panose="03000509000000000000" pitchFamily="65" charset="-120"/>
                <a:ea typeface="標楷體" panose="03000509000000000000" pitchFamily="65" charset="-120"/>
              </a:rPr>
              <a:t>，係</a:t>
            </a:r>
            <a:r>
              <a:rPr lang="zh-TW" altLang="en-US" sz="2600" dirty="0">
                <a:solidFill>
                  <a:prstClr val="black"/>
                </a:solidFill>
                <a:latin typeface="標楷體" panose="03000509000000000000" pitchFamily="65" charset="-120"/>
                <a:ea typeface="標楷體" panose="03000509000000000000" pitchFamily="65" charset="-120"/>
              </a:rPr>
              <a:t>屬機關內部之差勤管理事項，準此，各機關奉派出差之人員，</a:t>
            </a:r>
            <a:r>
              <a:rPr lang="zh-TW" altLang="en-US" sz="2600" dirty="0" smtClean="0">
                <a:solidFill>
                  <a:prstClr val="black"/>
                </a:solidFill>
                <a:latin typeface="標楷體" panose="03000509000000000000" pitchFamily="65" charset="-120"/>
                <a:ea typeface="標楷體" panose="03000509000000000000" pitchFamily="65" charset="-120"/>
              </a:rPr>
              <a:t>其為</a:t>
            </a:r>
            <a:r>
              <a:rPr lang="zh-TW" altLang="en-US" sz="2600" dirty="0">
                <a:solidFill>
                  <a:prstClr val="black"/>
                </a:solidFill>
                <a:latin typeface="標楷體" panose="03000509000000000000" pitchFamily="65" charset="-120"/>
                <a:ea typeface="標楷體" panose="03000509000000000000" pitchFamily="65" charset="-120"/>
              </a:rPr>
              <a:t>執行職務所必要之交通路程時間，應由各機關衡酌業務需要、</a:t>
            </a:r>
            <a:r>
              <a:rPr lang="zh-TW" altLang="en-US" sz="2600" dirty="0" smtClean="0">
                <a:solidFill>
                  <a:prstClr val="black"/>
                </a:solidFill>
                <a:latin typeface="標楷體" panose="03000509000000000000" pitchFamily="65" charset="-120"/>
                <a:ea typeface="標楷體" panose="03000509000000000000" pitchFamily="65" charset="-120"/>
              </a:rPr>
              <a:t>地理位置</a:t>
            </a:r>
            <a:r>
              <a:rPr lang="zh-TW" altLang="en-US" sz="2600" dirty="0">
                <a:solidFill>
                  <a:prstClr val="black"/>
                </a:solidFill>
                <a:latin typeface="標楷體" panose="03000509000000000000" pitchFamily="65" charset="-120"/>
                <a:ea typeface="標楷體" panose="03000509000000000000" pitchFamily="65" charset="-120"/>
              </a:rPr>
              <a:t>、交通狀況等相關因素，</a:t>
            </a:r>
            <a:r>
              <a:rPr lang="zh-TW" altLang="en-US" sz="2600" dirty="0">
                <a:solidFill>
                  <a:srgbClr val="FF0000"/>
                </a:solidFill>
                <a:latin typeface="標楷體" panose="03000509000000000000" pitchFamily="65" charset="-120"/>
                <a:ea typeface="標楷體" panose="03000509000000000000" pitchFamily="65" charset="-120"/>
              </a:rPr>
              <a:t>本權責衡酌是否給予補休</a:t>
            </a:r>
            <a:r>
              <a:rPr lang="zh-TW" altLang="en-US" sz="2600" dirty="0">
                <a:solidFill>
                  <a:prstClr val="black"/>
                </a:solidFill>
                <a:latin typeface="標楷體" panose="03000509000000000000" pitchFamily="65" charset="-120"/>
                <a:ea typeface="標楷體" panose="03000509000000000000" pitchFamily="65" charset="-120"/>
              </a:rPr>
              <a:t>。</a:t>
            </a:r>
            <a:endParaRPr kumimoji="0" lang="en-US" altLang="zh-TW" sz="26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93442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1176864" y="1399268"/>
            <a:ext cx="6798734" cy="590931"/>
          </a:xfrm>
          <a:prstGeom prst="rect">
            <a:avLst/>
          </a:prstGeom>
        </p:spPr>
        <p:txBody>
          <a:bodyPr wrap="square">
            <a:spAutoFit/>
          </a:bodyPr>
          <a:lstStyle/>
          <a:p>
            <a:pPr lvl="0" defTabSz="914400">
              <a:lnSpc>
                <a:spcPct val="90000"/>
              </a:lnSpc>
              <a:spcBef>
                <a:spcPts val="1000"/>
              </a:spcBef>
              <a:defRPr/>
            </a:pPr>
            <a:r>
              <a:rPr lang="zh-TW" altLang="en-US" sz="3600" b="1" dirty="0" smtClean="0">
                <a:latin typeface="標楷體" panose="03000509000000000000" pitchFamily="65" charset="-120"/>
                <a:ea typeface="標楷體" panose="03000509000000000000" pitchFamily="65" charset="-120"/>
              </a:rPr>
              <a:t>國內</a:t>
            </a:r>
            <a:r>
              <a:rPr lang="zh-TW" altLang="en-US" sz="3600" b="1" dirty="0">
                <a:latin typeface="標楷體" panose="03000509000000000000" pitchFamily="65" charset="-120"/>
                <a:ea typeface="標楷體" panose="03000509000000000000" pitchFamily="65" charset="-120"/>
              </a:rPr>
              <a:t>出差旅費報支</a:t>
            </a:r>
            <a:r>
              <a:rPr lang="zh-TW" altLang="en-US" sz="3600" b="1" dirty="0" smtClean="0">
                <a:latin typeface="標楷體" panose="03000509000000000000" pitchFamily="65" charset="-120"/>
                <a:ea typeface="標楷體" panose="03000509000000000000" pitchFamily="65" charset="-120"/>
              </a:rPr>
              <a:t>要點第</a:t>
            </a:r>
            <a:r>
              <a:rPr lang="zh-TW" altLang="en-US" sz="3600" b="1" dirty="0">
                <a:latin typeface="標楷體" panose="03000509000000000000" pitchFamily="65" charset="-120"/>
                <a:ea typeface="標楷體" panose="03000509000000000000" pitchFamily="65" charset="-120"/>
              </a:rPr>
              <a:t>五點</a:t>
            </a:r>
          </a:p>
        </p:txBody>
      </p:sp>
      <p:sp>
        <p:nvSpPr>
          <p:cNvPr id="3" name="矩形 2"/>
          <p:cNvSpPr/>
          <p:nvPr/>
        </p:nvSpPr>
        <p:spPr>
          <a:xfrm>
            <a:off x="871323" y="2482658"/>
            <a:ext cx="7409815" cy="3477875"/>
          </a:xfrm>
          <a:prstGeom prst="rect">
            <a:avLst/>
          </a:prstGeom>
        </p:spPr>
        <p:txBody>
          <a:bodyPr wrap="square">
            <a:spAutoFit/>
          </a:bodyPr>
          <a:lstStyle/>
          <a:p>
            <a:pPr lvl="0">
              <a:defRPr/>
            </a:pPr>
            <a:r>
              <a:rPr lang="zh-TW" altLang="en-US" sz="2000" dirty="0" smtClean="0">
                <a:solidFill>
                  <a:srgbClr val="FF0000"/>
                </a:solidFill>
                <a:latin typeface="標楷體" panose="03000509000000000000" pitchFamily="65" charset="-120"/>
                <a:ea typeface="標楷體" panose="03000509000000000000" pitchFamily="65" charset="-120"/>
              </a:rPr>
              <a:t>交通</a:t>
            </a:r>
            <a:r>
              <a:rPr lang="zh-TW" altLang="en-US" sz="2000" dirty="0">
                <a:solidFill>
                  <a:srgbClr val="FF0000"/>
                </a:solidFill>
                <a:latin typeface="標楷體" panose="03000509000000000000" pitchFamily="65" charset="-120"/>
                <a:ea typeface="標楷體" panose="03000509000000000000" pitchFamily="65" charset="-120"/>
              </a:rPr>
              <a:t>費</a:t>
            </a:r>
            <a:r>
              <a:rPr lang="zh-TW" altLang="en-US" sz="2000" dirty="0">
                <a:solidFill>
                  <a:prstClr val="black"/>
                </a:solidFill>
                <a:latin typeface="標楷體" panose="03000509000000000000" pitchFamily="65" charset="-120"/>
                <a:ea typeface="標楷體" panose="03000509000000000000" pitchFamily="65" charset="-120"/>
              </a:rPr>
              <a:t>包括出差行程中必須搭乘之飛機、高鐵、船舶、汽車、火車</a:t>
            </a:r>
            <a:r>
              <a:rPr lang="zh-TW" altLang="en-US" sz="2000" dirty="0" smtClean="0">
                <a:solidFill>
                  <a:prstClr val="black"/>
                </a:solidFill>
                <a:latin typeface="標楷體" panose="03000509000000000000" pitchFamily="65" charset="-120"/>
                <a:ea typeface="標楷體" panose="03000509000000000000" pitchFamily="65" charset="-120"/>
              </a:rPr>
              <a:t>、捷運</a:t>
            </a:r>
            <a:r>
              <a:rPr lang="zh-TW" altLang="en-US" sz="2000" dirty="0">
                <a:solidFill>
                  <a:prstClr val="black"/>
                </a:solidFill>
                <a:latin typeface="標楷體" panose="03000509000000000000" pitchFamily="65" charset="-120"/>
                <a:ea typeface="標楷體" panose="03000509000000000000" pitchFamily="65" charset="-120"/>
              </a:rPr>
              <a:t>等費用，</a:t>
            </a:r>
            <a:r>
              <a:rPr lang="zh-TW" altLang="en-US" sz="2000" dirty="0">
                <a:solidFill>
                  <a:srgbClr val="FF0000"/>
                </a:solidFill>
                <a:latin typeface="標楷體" panose="03000509000000000000" pitchFamily="65" charset="-120"/>
                <a:ea typeface="標楷體" panose="03000509000000000000" pitchFamily="65" charset="-120"/>
              </a:rPr>
              <a:t>均覈實報支</a:t>
            </a:r>
            <a:r>
              <a:rPr lang="zh-TW" altLang="en-US" sz="2000" dirty="0">
                <a:solidFill>
                  <a:prstClr val="black"/>
                </a:solidFill>
                <a:latin typeface="標楷體" panose="03000509000000000000" pitchFamily="65" charset="-120"/>
                <a:ea typeface="標楷體" panose="03000509000000000000" pitchFamily="65" charset="-120"/>
              </a:rPr>
              <a:t>；搭乘飛機、高鐵、座</a:t>
            </a:r>
            <a:r>
              <a:rPr lang="en-US" altLang="zh-TW" sz="2000" dirty="0">
                <a:solidFill>
                  <a:prstClr val="black"/>
                </a:solidFill>
                <a:latin typeface="標楷體" panose="03000509000000000000" pitchFamily="65" charset="-120"/>
                <a:ea typeface="標楷體" panose="03000509000000000000" pitchFamily="65" charset="-120"/>
              </a:rPr>
              <a:t>(</a:t>
            </a:r>
            <a:r>
              <a:rPr lang="zh-TW" altLang="en-US" sz="2000" dirty="0">
                <a:solidFill>
                  <a:prstClr val="black"/>
                </a:solidFill>
                <a:latin typeface="標楷體" panose="03000509000000000000" pitchFamily="65" charset="-120"/>
                <a:ea typeface="標楷體" panose="03000509000000000000" pitchFamily="65" charset="-120"/>
              </a:rPr>
              <a:t>艙</a:t>
            </a:r>
            <a:r>
              <a:rPr lang="en-US" altLang="zh-TW" sz="2000" dirty="0">
                <a:solidFill>
                  <a:prstClr val="black"/>
                </a:solidFill>
                <a:latin typeface="標楷體" panose="03000509000000000000" pitchFamily="65" charset="-120"/>
                <a:ea typeface="標楷體" panose="03000509000000000000" pitchFamily="65" charset="-120"/>
              </a:rPr>
              <a:t>)</a:t>
            </a:r>
            <a:r>
              <a:rPr lang="zh-TW" altLang="en-US" sz="2000" dirty="0">
                <a:solidFill>
                  <a:prstClr val="black"/>
                </a:solidFill>
                <a:latin typeface="標楷體" panose="03000509000000000000" pitchFamily="65" charset="-120"/>
                <a:ea typeface="標楷體" panose="03000509000000000000" pitchFamily="65" charset="-120"/>
              </a:rPr>
              <a:t>位有分等之</a:t>
            </a:r>
            <a:r>
              <a:rPr lang="zh-TW" altLang="en-US" sz="2000" dirty="0" smtClean="0">
                <a:solidFill>
                  <a:prstClr val="black"/>
                </a:solidFill>
                <a:latin typeface="標楷體" panose="03000509000000000000" pitchFamily="65" charset="-120"/>
                <a:ea typeface="標楷體" panose="03000509000000000000" pitchFamily="65" charset="-120"/>
              </a:rPr>
              <a:t>船舶者</a:t>
            </a:r>
            <a:r>
              <a:rPr lang="zh-TW" altLang="en-US" sz="2000" dirty="0">
                <a:solidFill>
                  <a:prstClr val="black"/>
                </a:solidFill>
                <a:latin typeface="標楷體" panose="03000509000000000000" pitchFamily="65" charset="-120"/>
                <a:ea typeface="標楷體" panose="03000509000000000000" pitchFamily="65" charset="-120"/>
              </a:rPr>
              <a:t>，應檢附票根或購票證明文件，但當日往返或使用經費結報系統</a:t>
            </a:r>
            <a:r>
              <a:rPr lang="zh-TW" altLang="en-US" sz="2000" dirty="0" smtClean="0">
                <a:solidFill>
                  <a:prstClr val="black"/>
                </a:solidFill>
                <a:latin typeface="標楷體" panose="03000509000000000000" pitchFamily="65" charset="-120"/>
                <a:ea typeface="標楷體" panose="03000509000000000000" pitchFamily="65" charset="-120"/>
              </a:rPr>
              <a:t>報支</a:t>
            </a:r>
            <a:r>
              <a:rPr lang="zh-TW" altLang="en-US" sz="2000" dirty="0">
                <a:solidFill>
                  <a:prstClr val="black"/>
                </a:solidFill>
                <a:latin typeface="標楷體" panose="03000509000000000000" pitchFamily="65" charset="-120"/>
                <a:ea typeface="標楷體" panose="03000509000000000000" pitchFamily="65" charset="-120"/>
              </a:rPr>
              <a:t>者，無須檢附</a:t>
            </a:r>
            <a:r>
              <a:rPr lang="zh-TW" altLang="en-US" sz="2000" dirty="0" smtClean="0">
                <a:solidFill>
                  <a:prstClr val="black"/>
                </a:solidFill>
                <a:latin typeface="標楷體" panose="03000509000000000000" pitchFamily="65" charset="-120"/>
                <a:ea typeface="標楷體" panose="03000509000000000000" pitchFamily="65" charset="-120"/>
              </a:rPr>
              <a:t>。</a:t>
            </a:r>
            <a:endParaRPr lang="zh-TW" altLang="en-US" sz="2000" dirty="0">
              <a:solidFill>
                <a:prstClr val="black"/>
              </a:solidFill>
              <a:latin typeface="標楷體" panose="03000509000000000000" pitchFamily="65" charset="-120"/>
              <a:ea typeface="標楷體" panose="03000509000000000000" pitchFamily="65" charset="-120"/>
            </a:endParaRPr>
          </a:p>
          <a:p>
            <a:pPr lvl="0">
              <a:defRPr/>
            </a:pPr>
            <a:r>
              <a:rPr lang="zh-TW" altLang="en-US" sz="2000" dirty="0" smtClean="0">
                <a:solidFill>
                  <a:prstClr val="black"/>
                </a:solidFill>
                <a:latin typeface="標楷體" panose="03000509000000000000" pitchFamily="65" charset="-120"/>
                <a:ea typeface="標楷體" panose="03000509000000000000" pitchFamily="65" charset="-120"/>
              </a:rPr>
              <a:t>前項</a:t>
            </a:r>
            <a:r>
              <a:rPr lang="zh-TW" altLang="en-US" sz="2000" dirty="0">
                <a:solidFill>
                  <a:prstClr val="black"/>
                </a:solidFill>
                <a:latin typeface="標楷體" panose="03000509000000000000" pitchFamily="65" charset="-120"/>
                <a:ea typeface="標楷體" panose="03000509000000000000" pitchFamily="65" charset="-120"/>
              </a:rPr>
              <a:t>所稱汽車，指公民營客運汽車。凡公民營汽車到達地區，</a:t>
            </a:r>
            <a:r>
              <a:rPr lang="zh-TW" altLang="en-US" sz="2000" dirty="0">
                <a:solidFill>
                  <a:srgbClr val="FF0000"/>
                </a:solidFill>
                <a:latin typeface="標楷體" panose="03000509000000000000" pitchFamily="65" charset="-120"/>
                <a:ea typeface="標楷體" panose="03000509000000000000" pitchFamily="65" charset="-120"/>
              </a:rPr>
              <a:t>除因</a:t>
            </a:r>
            <a:r>
              <a:rPr lang="zh-TW" altLang="en-US" sz="2000" dirty="0" smtClean="0">
                <a:solidFill>
                  <a:srgbClr val="FF0000"/>
                </a:solidFill>
                <a:latin typeface="標楷體" panose="03000509000000000000" pitchFamily="65" charset="-120"/>
                <a:ea typeface="標楷體" panose="03000509000000000000" pitchFamily="65" charset="-120"/>
              </a:rPr>
              <a:t>業務</a:t>
            </a:r>
            <a:r>
              <a:rPr lang="zh-TW" altLang="en-US" sz="2000" dirty="0">
                <a:solidFill>
                  <a:srgbClr val="FF0000"/>
                </a:solidFill>
                <a:latin typeface="標楷體" panose="03000509000000000000" pitchFamily="65" charset="-120"/>
                <a:ea typeface="標楷體" panose="03000509000000000000" pitchFamily="65" charset="-120"/>
              </a:rPr>
              <a:t>需要，經機關核准者外，其搭乘計程車之費用，不得報</a:t>
            </a:r>
            <a:r>
              <a:rPr lang="zh-TW" altLang="en-US" sz="2000" dirty="0" smtClean="0">
                <a:solidFill>
                  <a:srgbClr val="FF0000"/>
                </a:solidFill>
                <a:latin typeface="標楷體" panose="03000509000000000000" pitchFamily="65" charset="-120"/>
                <a:ea typeface="標楷體" panose="03000509000000000000" pitchFamily="65" charset="-120"/>
              </a:rPr>
              <a:t>支</a:t>
            </a:r>
            <a:r>
              <a:rPr lang="zh-TW" altLang="en-US" sz="2000" dirty="0" smtClean="0">
                <a:solidFill>
                  <a:prstClr val="black"/>
                </a:solidFill>
                <a:latin typeface="標楷體" panose="03000509000000000000" pitchFamily="65" charset="-120"/>
                <a:ea typeface="標楷體" panose="03000509000000000000" pitchFamily="65" charset="-120"/>
              </a:rPr>
              <a:t>。</a:t>
            </a:r>
            <a:endParaRPr lang="en-US" altLang="zh-TW" sz="2000" dirty="0" smtClean="0">
              <a:solidFill>
                <a:prstClr val="black"/>
              </a:solidFill>
              <a:latin typeface="標楷體" panose="03000509000000000000" pitchFamily="65" charset="-120"/>
              <a:ea typeface="標楷體" panose="03000509000000000000" pitchFamily="65" charset="-120"/>
            </a:endParaRPr>
          </a:p>
          <a:p>
            <a:pPr lvl="0">
              <a:defRPr/>
            </a:pPr>
            <a:r>
              <a:rPr lang="zh-TW" altLang="en-US" sz="2000" dirty="0" smtClean="0">
                <a:solidFill>
                  <a:srgbClr val="FF0000"/>
                </a:solidFill>
                <a:latin typeface="標楷體" panose="03000509000000000000" pitchFamily="65" charset="-120"/>
                <a:ea typeface="標楷體" panose="03000509000000000000" pitchFamily="65" charset="-120"/>
              </a:rPr>
              <a:t>駕駛</a:t>
            </a:r>
            <a:r>
              <a:rPr lang="zh-TW" altLang="en-US" sz="2000" dirty="0">
                <a:solidFill>
                  <a:srgbClr val="FF0000"/>
                </a:solidFill>
                <a:latin typeface="標楷體" panose="03000509000000000000" pitchFamily="65" charset="-120"/>
                <a:ea typeface="標楷體" panose="03000509000000000000" pitchFamily="65" charset="-120"/>
              </a:rPr>
              <a:t>自用汽（機）車出差者，其交通費得按同路段公民營客運汽車</a:t>
            </a:r>
            <a:r>
              <a:rPr lang="zh-TW" altLang="en-US" sz="2000" dirty="0" smtClean="0">
                <a:solidFill>
                  <a:srgbClr val="FF0000"/>
                </a:solidFill>
                <a:latin typeface="標楷體" panose="03000509000000000000" pitchFamily="65" charset="-120"/>
                <a:ea typeface="標楷體" panose="03000509000000000000" pitchFamily="65" charset="-120"/>
              </a:rPr>
              <a:t>最高</a:t>
            </a:r>
            <a:r>
              <a:rPr lang="zh-TW" altLang="en-US" sz="2000" dirty="0">
                <a:solidFill>
                  <a:srgbClr val="FF0000"/>
                </a:solidFill>
                <a:latin typeface="標楷體" panose="03000509000000000000" pitchFamily="65" charset="-120"/>
                <a:ea typeface="標楷體" panose="03000509000000000000" pitchFamily="65" charset="-120"/>
              </a:rPr>
              <a:t>等級之票價報支</a:t>
            </a:r>
            <a:r>
              <a:rPr lang="zh-TW" altLang="en-US" sz="2000" dirty="0">
                <a:solidFill>
                  <a:prstClr val="black"/>
                </a:solidFill>
                <a:latin typeface="標楷體" panose="03000509000000000000" pitchFamily="65" charset="-120"/>
                <a:ea typeface="標楷體" panose="03000509000000000000" pitchFamily="65" charset="-120"/>
              </a:rPr>
              <a:t>。但不得另行報支油料、過路（橋）、停車等</a:t>
            </a:r>
            <a:r>
              <a:rPr lang="zh-TW" altLang="en-US" sz="2000" dirty="0" smtClean="0">
                <a:solidFill>
                  <a:prstClr val="black"/>
                </a:solidFill>
                <a:latin typeface="標楷體" panose="03000509000000000000" pitchFamily="65" charset="-120"/>
                <a:ea typeface="標楷體" panose="03000509000000000000" pitchFamily="65" charset="-120"/>
              </a:rPr>
              <a:t>費用；</a:t>
            </a:r>
            <a:r>
              <a:rPr lang="zh-TW" altLang="en-US" sz="2000" dirty="0">
                <a:solidFill>
                  <a:prstClr val="black"/>
                </a:solidFill>
                <a:latin typeface="標楷體" panose="03000509000000000000" pitchFamily="65" charset="-120"/>
                <a:ea typeface="標楷體" panose="03000509000000000000" pitchFamily="65" charset="-120"/>
              </a:rPr>
              <a:t>如發生事故，不得以公款支付修理費用及對第三者之損害賠償。</a:t>
            </a:r>
          </a:p>
          <a:p>
            <a:pPr lvl="0">
              <a:defRPr/>
            </a:pPr>
            <a:r>
              <a:rPr lang="zh-TW" altLang="en-US" sz="2000" dirty="0" smtClean="0">
                <a:solidFill>
                  <a:prstClr val="black"/>
                </a:solidFill>
                <a:latin typeface="標楷體" panose="03000509000000000000" pitchFamily="65" charset="-120"/>
                <a:ea typeface="標楷體" panose="03000509000000000000" pitchFamily="65" charset="-120"/>
              </a:rPr>
              <a:t>機關</a:t>
            </a:r>
            <a:r>
              <a:rPr lang="zh-TW" altLang="en-US" sz="2000" dirty="0">
                <a:solidFill>
                  <a:prstClr val="black"/>
                </a:solidFill>
                <a:latin typeface="標楷體" panose="03000509000000000000" pitchFamily="65" charset="-120"/>
                <a:ea typeface="標楷體" panose="03000509000000000000" pitchFamily="65" charset="-120"/>
              </a:rPr>
              <a:t>專備交通工具或領有免費票或</a:t>
            </a:r>
            <a:r>
              <a:rPr lang="zh-TW" altLang="en-US" sz="2000" dirty="0">
                <a:solidFill>
                  <a:srgbClr val="FF0000"/>
                </a:solidFill>
                <a:latin typeface="標楷體" panose="03000509000000000000" pitchFamily="65" charset="-120"/>
                <a:ea typeface="標楷體" panose="03000509000000000000" pitchFamily="65" charset="-120"/>
              </a:rPr>
              <a:t>搭乘便車者，不得報支交通費</a:t>
            </a:r>
            <a:r>
              <a:rPr lang="zh-TW" altLang="en-US" sz="2000" dirty="0">
                <a:solidFill>
                  <a:prstClr val="black"/>
                </a:solidFill>
                <a:latin typeface="標楷體" panose="03000509000000000000" pitchFamily="65" charset="-120"/>
                <a:ea typeface="標楷體" panose="03000509000000000000" pitchFamily="65" charset="-120"/>
              </a:rPr>
              <a:t>。</a:t>
            </a:r>
            <a:endParaRPr kumimoji="0" lang="en-US" altLang="zh-TW" sz="20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08044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83768" y="2564904"/>
            <a:ext cx="4249486" cy="151216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法 令 說 明</a:t>
            </a: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6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TW" altLang="en-US" sz="16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418409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1176864" y="1205369"/>
            <a:ext cx="6798734" cy="978729"/>
          </a:xfrm>
          <a:prstGeom prst="rect">
            <a:avLst/>
          </a:prstGeom>
        </p:spPr>
        <p:txBody>
          <a:bodyPr wrap="square">
            <a:spAutoFit/>
          </a:bodyPr>
          <a:lstStyle/>
          <a:p>
            <a:pPr lvl="0" algn="l" defTabSz="914400">
              <a:lnSpc>
                <a:spcPct val="90000"/>
              </a:lnSpc>
              <a:spcBef>
                <a:spcPts val="1000"/>
              </a:spcBef>
              <a:defRPr/>
            </a:pPr>
            <a:r>
              <a:rPr lang="zh-TW" altLang="en-US" sz="3200" b="1" dirty="0" smtClean="0">
                <a:latin typeface="標楷體" panose="03000509000000000000" pitchFamily="65" charset="-120"/>
                <a:ea typeface="標楷體" panose="03000509000000000000" pitchFamily="65" charset="-120"/>
              </a:rPr>
              <a:t>詐取財物罪</a:t>
            </a:r>
            <a:r>
              <a:rPr lang="en-US" altLang="zh-TW" sz="3200" b="1" dirty="0" smtClean="0">
                <a:latin typeface="標楷體" panose="03000509000000000000" pitchFamily="65" charset="-120"/>
                <a:ea typeface="標楷體" panose="03000509000000000000" pitchFamily="65" charset="-120"/>
              </a:rPr>
              <a:t>(</a:t>
            </a:r>
            <a:r>
              <a:rPr lang="zh-TW" altLang="en-US" sz="3200" b="1" dirty="0" smtClean="0">
                <a:latin typeface="標楷體" panose="03000509000000000000" pitchFamily="65" charset="-120"/>
                <a:ea typeface="標楷體" panose="03000509000000000000" pitchFamily="65" charset="-120"/>
              </a:rPr>
              <a:t>普通詐欺罪</a:t>
            </a:r>
            <a:r>
              <a:rPr lang="en-US" altLang="zh-TW" sz="3200" b="1" dirty="0" smtClean="0">
                <a:latin typeface="標楷體" panose="03000509000000000000" pitchFamily="65" charset="-120"/>
                <a:ea typeface="標楷體" panose="03000509000000000000" pitchFamily="65" charset="-120"/>
              </a:rPr>
              <a:t>)</a:t>
            </a:r>
            <a:br>
              <a:rPr lang="en-US" altLang="zh-TW" sz="3200" b="1" dirty="0" smtClean="0">
                <a:latin typeface="標楷體" panose="03000509000000000000" pitchFamily="65" charset="-120"/>
                <a:ea typeface="標楷體" panose="03000509000000000000" pitchFamily="65" charset="-120"/>
              </a:rPr>
            </a:br>
            <a:r>
              <a:rPr lang="zh-TW" altLang="en-US" sz="3200" b="1" dirty="0">
                <a:latin typeface="標楷體" panose="03000509000000000000" pitchFamily="65" charset="-120"/>
                <a:ea typeface="標楷體" panose="03000509000000000000" pitchFamily="65" charset="-120"/>
              </a:rPr>
              <a:t>利用職務上之機會詐取</a:t>
            </a:r>
            <a:r>
              <a:rPr lang="zh-TW" altLang="en-US" sz="3200" b="1" dirty="0" smtClean="0">
                <a:latin typeface="標楷體" panose="03000509000000000000" pitchFamily="65" charset="-120"/>
                <a:ea typeface="標楷體" panose="03000509000000000000" pitchFamily="65" charset="-120"/>
              </a:rPr>
              <a:t>財物</a:t>
            </a:r>
            <a:r>
              <a:rPr lang="en-US" altLang="zh-TW" sz="3200" b="1" dirty="0" smtClean="0">
                <a:latin typeface="標楷體" panose="03000509000000000000" pitchFamily="65" charset="-120"/>
                <a:ea typeface="標楷體" panose="03000509000000000000" pitchFamily="65" charset="-120"/>
              </a:rPr>
              <a:t>(</a:t>
            </a:r>
            <a:r>
              <a:rPr lang="zh-TW" altLang="en-US" sz="3200" b="1" dirty="0" smtClean="0">
                <a:latin typeface="標楷體" panose="03000509000000000000" pitchFamily="65" charset="-120"/>
                <a:ea typeface="標楷體" panose="03000509000000000000" pitchFamily="65" charset="-120"/>
              </a:rPr>
              <a:t>貪污</a:t>
            </a:r>
            <a:r>
              <a:rPr lang="en-US" altLang="zh-TW" sz="3200" b="1" dirty="0" smtClean="0">
                <a:latin typeface="標楷體" panose="03000509000000000000" pitchFamily="65" charset="-120"/>
                <a:ea typeface="標楷體" panose="03000509000000000000" pitchFamily="65" charset="-120"/>
              </a:rPr>
              <a:t>)</a:t>
            </a:r>
            <a:endParaRPr lang="zh-TW" altLang="en-US" sz="3200" b="1" dirty="0">
              <a:latin typeface="標楷體" panose="03000509000000000000" pitchFamily="65" charset="-120"/>
              <a:ea typeface="標楷體" panose="03000509000000000000" pitchFamily="65" charset="-120"/>
            </a:endParaRPr>
          </a:p>
        </p:txBody>
      </p:sp>
      <p:sp>
        <p:nvSpPr>
          <p:cNvPr id="3" name="矩形 2"/>
          <p:cNvSpPr/>
          <p:nvPr/>
        </p:nvSpPr>
        <p:spPr>
          <a:xfrm>
            <a:off x="871323" y="2482658"/>
            <a:ext cx="7409815" cy="3170099"/>
          </a:xfrm>
          <a:prstGeom prst="rect">
            <a:avLst/>
          </a:prstGeom>
        </p:spPr>
        <p:txBody>
          <a:bodyPr wrap="square">
            <a:spAutoFit/>
          </a:bodyPr>
          <a:lstStyle/>
          <a:p>
            <a:pPr lvl="0">
              <a:defRPr/>
            </a:pPr>
            <a:r>
              <a:rPr lang="zh-TW" altLang="en-US" sz="2000" u="sng" dirty="0">
                <a:solidFill>
                  <a:srgbClr val="0000FF"/>
                </a:solidFill>
                <a:latin typeface="標楷體" panose="03000509000000000000" pitchFamily="65" charset="-120"/>
                <a:ea typeface="標楷體" panose="03000509000000000000" pitchFamily="65" charset="-120"/>
              </a:rPr>
              <a:t>刑法第</a:t>
            </a:r>
            <a:r>
              <a:rPr lang="en-US" altLang="zh-TW" sz="2000" u="sng" dirty="0">
                <a:solidFill>
                  <a:srgbClr val="0000FF"/>
                </a:solidFill>
                <a:latin typeface="標楷體" panose="03000509000000000000" pitchFamily="65" charset="-120"/>
                <a:ea typeface="標楷體" panose="03000509000000000000" pitchFamily="65" charset="-120"/>
              </a:rPr>
              <a:t>339</a:t>
            </a:r>
            <a:r>
              <a:rPr lang="zh-TW" altLang="en-US" sz="2000" u="sng" dirty="0" smtClean="0">
                <a:solidFill>
                  <a:srgbClr val="0000FF"/>
                </a:solidFill>
                <a:latin typeface="標楷體" panose="03000509000000000000" pitchFamily="65" charset="-120"/>
                <a:ea typeface="標楷體" panose="03000509000000000000" pitchFamily="65" charset="-120"/>
              </a:rPr>
              <a:t>條</a:t>
            </a:r>
            <a:r>
              <a:rPr lang="en-US" altLang="zh-TW" sz="2000" u="sng" dirty="0" smtClean="0">
                <a:solidFill>
                  <a:srgbClr val="0000FF"/>
                </a:solidFill>
                <a:latin typeface="標楷體" panose="03000509000000000000" pitchFamily="65" charset="-120"/>
                <a:ea typeface="標楷體" panose="03000509000000000000" pitchFamily="65" charset="-120"/>
              </a:rPr>
              <a:t>(</a:t>
            </a:r>
            <a:r>
              <a:rPr lang="zh-TW" altLang="en-US" sz="2000" u="sng" dirty="0">
                <a:solidFill>
                  <a:srgbClr val="0000FF"/>
                </a:solidFill>
                <a:latin typeface="標楷體" panose="03000509000000000000" pitchFamily="65" charset="-120"/>
                <a:ea typeface="標楷體" panose="03000509000000000000" pitchFamily="65" charset="-120"/>
              </a:rPr>
              <a:t>普通詐欺罪</a:t>
            </a:r>
            <a:r>
              <a:rPr lang="en-US" altLang="zh-TW" sz="2000" u="sng" dirty="0" smtClean="0">
                <a:solidFill>
                  <a:srgbClr val="0000FF"/>
                </a:solidFill>
                <a:latin typeface="標楷體" panose="03000509000000000000" pitchFamily="65" charset="-120"/>
                <a:ea typeface="標楷體" panose="03000509000000000000" pitchFamily="65" charset="-120"/>
              </a:rPr>
              <a:t>)</a:t>
            </a:r>
            <a:endParaRPr lang="zh-TW" altLang="en-US" sz="2000" u="sng" dirty="0">
              <a:solidFill>
                <a:srgbClr val="0000FF"/>
              </a:solidFill>
              <a:latin typeface="標楷體" panose="03000509000000000000" pitchFamily="65" charset="-120"/>
              <a:ea typeface="標楷體" panose="03000509000000000000" pitchFamily="65" charset="-120"/>
            </a:endParaRPr>
          </a:p>
          <a:p>
            <a:pPr lvl="0">
              <a:defRPr/>
            </a:pPr>
            <a:r>
              <a:rPr lang="zh-TW" altLang="en-US" sz="2000" dirty="0">
                <a:solidFill>
                  <a:srgbClr val="FF0000"/>
                </a:solidFill>
                <a:latin typeface="標楷體" panose="03000509000000000000" pitchFamily="65" charset="-120"/>
                <a:ea typeface="標楷體" panose="03000509000000000000" pitchFamily="65" charset="-120"/>
              </a:rPr>
              <a:t>意圖為自己或第三人</a:t>
            </a:r>
            <a:r>
              <a:rPr lang="zh-TW" altLang="en-US" sz="2000" dirty="0">
                <a:latin typeface="標楷體" panose="03000509000000000000" pitchFamily="65" charset="-120"/>
                <a:ea typeface="標楷體" panose="03000509000000000000" pitchFamily="65" charset="-120"/>
              </a:rPr>
              <a:t>不法之所有，</a:t>
            </a:r>
            <a:r>
              <a:rPr lang="zh-TW" altLang="en-US" sz="2000" dirty="0">
                <a:solidFill>
                  <a:srgbClr val="FF0000"/>
                </a:solidFill>
                <a:latin typeface="標楷體" panose="03000509000000000000" pitchFamily="65" charset="-120"/>
                <a:ea typeface="標楷體" panose="03000509000000000000" pitchFamily="65" charset="-120"/>
              </a:rPr>
              <a:t>以詐術使人</a:t>
            </a:r>
            <a:r>
              <a:rPr lang="zh-TW" altLang="en-US" sz="2000" dirty="0">
                <a:latin typeface="標楷體" panose="03000509000000000000" pitchFamily="65" charset="-120"/>
                <a:ea typeface="標楷體" panose="03000509000000000000" pitchFamily="65" charset="-120"/>
              </a:rPr>
              <a:t>將本人或第三人之</a:t>
            </a:r>
            <a:r>
              <a:rPr lang="zh-TW" altLang="en-US" sz="2000" dirty="0">
                <a:solidFill>
                  <a:srgbClr val="FF0000"/>
                </a:solidFill>
                <a:latin typeface="標楷體" panose="03000509000000000000" pitchFamily="65" charset="-120"/>
                <a:ea typeface="標楷體" panose="03000509000000000000" pitchFamily="65" charset="-120"/>
              </a:rPr>
              <a:t>物交付者</a:t>
            </a:r>
            <a:r>
              <a:rPr lang="zh-TW" altLang="en-US" sz="2000" dirty="0">
                <a:latin typeface="標楷體" panose="03000509000000000000" pitchFamily="65" charset="-120"/>
                <a:ea typeface="標楷體" panose="03000509000000000000" pitchFamily="65" charset="-120"/>
              </a:rPr>
              <a:t>，處五年以下有期徒刑、拘役或科或併科五十萬元以下罰金。</a:t>
            </a:r>
          </a:p>
          <a:p>
            <a:pPr lvl="0">
              <a:defRPr/>
            </a:pPr>
            <a:r>
              <a:rPr lang="zh-TW" altLang="en-US" sz="2000" dirty="0">
                <a:latin typeface="標楷體" panose="03000509000000000000" pitchFamily="65" charset="-120"/>
                <a:ea typeface="標楷體" panose="03000509000000000000" pitchFamily="65" charset="-120"/>
              </a:rPr>
              <a:t>以前項方法得</a:t>
            </a:r>
            <a:r>
              <a:rPr lang="zh-TW" altLang="en-US" sz="2000" dirty="0">
                <a:solidFill>
                  <a:srgbClr val="FF0000"/>
                </a:solidFill>
                <a:latin typeface="標楷體" panose="03000509000000000000" pitchFamily="65" charset="-120"/>
                <a:ea typeface="標楷體" panose="03000509000000000000" pitchFamily="65" charset="-120"/>
              </a:rPr>
              <a:t>財產上不法之利益</a:t>
            </a:r>
            <a:r>
              <a:rPr lang="zh-TW" altLang="en-US" sz="2000" dirty="0">
                <a:latin typeface="標楷體" panose="03000509000000000000" pitchFamily="65" charset="-120"/>
                <a:ea typeface="標楷體" panose="03000509000000000000" pitchFamily="65" charset="-120"/>
              </a:rPr>
              <a:t>或使第三人得之者，亦同。</a:t>
            </a:r>
          </a:p>
          <a:p>
            <a:pPr lvl="0">
              <a:defRPr/>
            </a:pPr>
            <a:r>
              <a:rPr lang="zh-TW" altLang="en-US" sz="2000" dirty="0">
                <a:latin typeface="標楷體" panose="03000509000000000000" pitchFamily="65" charset="-120"/>
                <a:ea typeface="標楷體" panose="03000509000000000000" pitchFamily="65" charset="-120"/>
              </a:rPr>
              <a:t>前二項之未遂犯罰之</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lvl="0">
              <a:defRPr/>
            </a:pPr>
            <a:r>
              <a:rPr lang="zh-TW" altLang="en-US" sz="2000" u="sng" dirty="0">
                <a:solidFill>
                  <a:srgbClr val="0000FF"/>
                </a:solidFill>
                <a:latin typeface="標楷體" panose="03000509000000000000" pitchFamily="65" charset="-120"/>
                <a:ea typeface="標楷體" panose="03000509000000000000" pitchFamily="65" charset="-120"/>
              </a:rPr>
              <a:t>貪污治罪條例第</a:t>
            </a:r>
            <a:r>
              <a:rPr lang="en-US" altLang="zh-TW" sz="2000" u="sng" dirty="0">
                <a:solidFill>
                  <a:srgbClr val="0000FF"/>
                </a:solidFill>
                <a:latin typeface="標楷體" panose="03000509000000000000" pitchFamily="65" charset="-120"/>
                <a:ea typeface="標楷體" panose="03000509000000000000" pitchFamily="65" charset="-120"/>
              </a:rPr>
              <a:t>5</a:t>
            </a:r>
            <a:r>
              <a:rPr lang="zh-TW" altLang="en-US" sz="2000" u="sng" dirty="0">
                <a:solidFill>
                  <a:srgbClr val="0000FF"/>
                </a:solidFill>
                <a:latin typeface="標楷體" panose="03000509000000000000" pitchFamily="65" charset="-120"/>
                <a:ea typeface="標楷體" panose="03000509000000000000" pitchFamily="65" charset="-120"/>
              </a:rPr>
              <a:t>條第</a:t>
            </a:r>
            <a:r>
              <a:rPr lang="en-US" altLang="zh-TW" sz="2000" u="sng" dirty="0">
                <a:solidFill>
                  <a:srgbClr val="0000FF"/>
                </a:solidFill>
                <a:latin typeface="標楷體" panose="03000509000000000000" pitchFamily="65" charset="-120"/>
                <a:ea typeface="標楷體" panose="03000509000000000000" pitchFamily="65" charset="-120"/>
              </a:rPr>
              <a:t>1</a:t>
            </a:r>
            <a:r>
              <a:rPr lang="zh-TW" altLang="en-US" sz="2000" u="sng" dirty="0">
                <a:solidFill>
                  <a:srgbClr val="0000FF"/>
                </a:solidFill>
                <a:latin typeface="標楷體" panose="03000509000000000000" pitchFamily="65" charset="-120"/>
                <a:ea typeface="標楷體" panose="03000509000000000000" pitchFamily="65" charset="-120"/>
              </a:rPr>
              <a:t>項第</a:t>
            </a:r>
            <a:r>
              <a:rPr lang="en-US" altLang="zh-TW" sz="2000" u="sng" dirty="0">
                <a:solidFill>
                  <a:srgbClr val="0000FF"/>
                </a:solidFill>
                <a:latin typeface="標楷體" panose="03000509000000000000" pitchFamily="65" charset="-120"/>
                <a:ea typeface="標楷體" panose="03000509000000000000" pitchFamily="65" charset="-120"/>
              </a:rPr>
              <a:t>2</a:t>
            </a:r>
            <a:r>
              <a:rPr lang="zh-TW" altLang="en-US" sz="2000" u="sng" dirty="0" smtClean="0">
                <a:solidFill>
                  <a:srgbClr val="0000FF"/>
                </a:solidFill>
                <a:latin typeface="標楷體" panose="03000509000000000000" pitchFamily="65" charset="-120"/>
                <a:ea typeface="標楷體" panose="03000509000000000000" pitchFamily="65" charset="-120"/>
              </a:rPr>
              <a:t>款</a:t>
            </a:r>
            <a:endParaRPr lang="en-US" altLang="zh-TW" sz="2000" u="sng" dirty="0" smtClean="0">
              <a:solidFill>
                <a:srgbClr val="0000FF"/>
              </a:solidFill>
              <a:latin typeface="標楷體" panose="03000509000000000000" pitchFamily="65" charset="-120"/>
              <a:ea typeface="標楷體" panose="03000509000000000000" pitchFamily="65" charset="-120"/>
            </a:endParaRPr>
          </a:p>
          <a:p>
            <a:pPr lvl="0">
              <a:defRPr/>
            </a:pPr>
            <a:r>
              <a:rPr lang="zh-TW" altLang="en-US" sz="2000" dirty="0" smtClean="0">
                <a:latin typeface="標楷體" panose="03000509000000000000" pitchFamily="65" charset="-120"/>
                <a:ea typeface="標楷體" panose="03000509000000000000" pitchFamily="65" charset="-120"/>
              </a:rPr>
              <a:t>利用</a:t>
            </a:r>
            <a:r>
              <a:rPr lang="zh-TW" altLang="en-US" sz="2000" dirty="0">
                <a:latin typeface="標楷體" panose="03000509000000000000" pitchFamily="65" charset="-120"/>
                <a:ea typeface="標楷體" panose="03000509000000000000" pitchFamily="65" charset="-120"/>
              </a:rPr>
              <a:t>職務上之機會，</a:t>
            </a:r>
            <a:r>
              <a:rPr lang="zh-TW" altLang="en-US" sz="2000" dirty="0">
                <a:solidFill>
                  <a:srgbClr val="FF0000"/>
                </a:solidFill>
                <a:latin typeface="標楷體" panose="03000509000000000000" pitchFamily="65" charset="-120"/>
                <a:ea typeface="標楷體" panose="03000509000000000000" pitchFamily="65" charset="-120"/>
              </a:rPr>
              <a:t>以詐術使人</a:t>
            </a:r>
            <a:r>
              <a:rPr lang="zh-TW" altLang="en-US" sz="2000" dirty="0">
                <a:latin typeface="標楷體" panose="03000509000000000000" pitchFamily="65" charset="-120"/>
                <a:ea typeface="標楷體" panose="03000509000000000000" pitchFamily="65" charset="-120"/>
              </a:rPr>
              <a:t>將本人之物或第三人之</a:t>
            </a:r>
            <a:r>
              <a:rPr lang="zh-TW" altLang="en-US" sz="2000" dirty="0">
                <a:solidFill>
                  <a:srgbClr val="FF0000"/>
                </a:solidFill>
                <a:latin typeface="標楷體" panose="03000509000000000000" pitchFamily="65" charset="-120"/>
                <a:ea typeface="標楷體" panose="03000509000000000000" pitchFamily="65" charset="-120"/>
              </a:rPr>
              <a:t>物交付者</a:t>
            </a:r>
            <a:r>
              <a:rPr lang="zh-TW" altLang="en-US" sz="2000" dirty="0">
                <a:latin typeface="標楷體" panose="03000509000000000000" pitchFamily="65" charset="-120"/>
                <a:ea typeface="標楷體" panose="03000509000000000000" pitchFamily="65" charset="-120"/>
              </a:rPr>
              <a:t>，處七年以上有期徒刑，得併科新臺幣六千萬元以下罰金</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lvl="0">
              <a:defRPr/>
            </a:pPr>
            <a:r>
              <a:rPr lang="zh-TW" altLang="en-US" sz="2000" dirty="0">
                <a:latin typeface="標楷體" panose="03000509000000000000" pitchFamily="65" charset="-120"/>
                <a:ea typeface="標楷體" panose="03000509000000000000" pitchFamily="65" charset="-120"/>
              </a:rPr>
              <a:t>未遂犯罰</a:t>
            </a:r>
            <a:r>
              <a:rPr lang="zh-TW" altLang="en-US" sz="2000" dirty="0" smtClean="0">
                <a:latin typeface="標楷體" panose="03000509000000000000" pitchFamily="65" charset="-120"/>
                <a:ea typeface="標楷體" panose="03000509000000000000" pitchFamily="65" charset="-120"/>
              </a:rPr>
              <a:t>之。</a:t>
            </a:r>
            <a:endParaRPr lang="en-US" altLang="zh-TW" sz="20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95337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1176864" y="1205369"/>
            <a:ext cx="6798734" cy="978729"/>
          </a:xfrm>
          <a:prstGeom prst="rect">
            <a:avLst/>
          </a:prstGeom>
        </p:spPr>
        <p:txBody>
          <a:bodyPr wrap="square">
            <a:spAutoFit/>
          </a:bodyPr>
          <a:lstStyle/>
          <a:p>
            <a:pPr lvl="0" algn="l" defTabSz="914400">
              <a:lnSpc>
                <a:spcPct val="90000"/>
              </a:lnSpc>
              <a:spcBef>
                <a:spcPts val="1000"/>
              </a:spcBef>
              <a:defRPr/>
            </a:pPr>
            <a:r>
              <a:rPr lang="zh-TW" altLang="en-US" sz="3200" b="1" dirty="0" smtClean="0">
                <a:latin typeface="標楷體" panose="03000509000000000000" pitchFamily="65" charset="-120"/>
                <a:ea typeface="標楷體" panose="03000509000000000000" pitchFamily="65" charset="-120"/>
              </a:rPr>
              <a:t>竊取或侵占公用或公有器材、財物罪</a:t>
            </a:r>
            <a:r>
              <a:rPr lang="en-US" altLang="zh-TW" sz="3200" b="1" dirty="0" smtClean="0">
                <a:latin typeface="標楷體" panose="03000509000000000000" pitchFamily="65" charset="-120"/>
                <a:ea typeface="標楷體" panose="03000509000000000000" pitchFamily="65" charset="-120"/>
              </a:rPr>
              <a:t/>
            </a:r>
            <a:br>
              <a:rPr lang="en-US" altLang="zh-TW" sz="3200" b="1" dirty="0" smtClean="0">
                <a:latin typeface="標楷體" panose="03000509000000000000" pitchFamily="65" charset="-120"/>
                <a:ea typeface="標楷體" panose="03000509000000000000" pitchFamily="65" charset="-120"/>
              </a:rPr>
            </a:br>
            <a:r>
              <a:rPr lang="zh-TW" altLang="en-US" sz="3200" b="1" dirty="0">
                <a:latin typeface="標楷體" panose="03000509000000000000" pitchFamily="65" charset="-120"/>
                <a:ea typeface="標楷體" panose="03000509000000000000" pitchFamily="65" charset="-120"/>
              </a:rPr>
              <a:t>竊取或</a:t>
            </a:r>
            <a:r>
              <a:rPr lang="zh-TW" altLang="en-US" sz="3200" b="1" dirty="0" smtClean="0">
                <a:latin typeface="標楷體" panose="03000509000000000000" pitchFamily="65" charset="-120"/>
                <a:ea typeface="標楷體" panose="03000509000000000000" pitchFamily="65" charset="-120"/>
              </a:rPr>
              <a:t>侵占非公用私有</a:t>
            </a:r>
            <a:r>
              <a:rPr lang="zh-TW" altLang="en-US" sz="3200" b="1" dirty="0">
                <a:latin typeface="標楷體" panose="03000509000000000000" pitchFamily="65" charset="-120"/>
                <a:ea typeface="標楷體" panose="03000509000000000000" pitchFamily="65" charset="-120"/>
              </a:rPr>
              <a:t>器材、財物罪</a:t>
            </a:r>
          </a:p>
        </p:txBody>
      </p:sp>
      <p:sp>
        <p:nvSpPr>
          <p:cNvPr id="3" name="矩形 2"/>
          <p:cNvSpPr/>
          <p:nvPr/>
        </p:nvSpPr>
        <p:spPr>
          <a:xfrm>
            <a:off x="1222479" y="2564904"/>
            <a:ext cx="6707504" cy="2246769"/>
          </a:xfrm>
          <a:prstGeom prst="rect">
            <a:avLst/>
          </a:prstGeom>
        </p:spPr>
        <p:txBody>
          <a:bodyPr wrap="square">
            <a:spAutoFit/>
          </a:bodyPr>
          <a:lstStyle/>
          <a:p>
            <a:pPr lvl="0">
              <a:defRPr/>
            </a:pPr>
            <a:r>
              <a:rPr lang="zh-TW" altLang="en-US" sz="2000" u="sng" dirty="0">
                <a:solidFill>
                  <a:srgbClr val="0000FF"/>
                </a:solidFill>
                <a:latin typeface="標楷體" panose="03000509000000000000" pitchFamily="65" charset="-120"/>
                <a:ea typeface="標楷體" panose="03000509000000000000" pitchFamily="65" charset="-120"/>
              </a:rPr>
              <a:t>貪污治罪條例</a:t>
            </a:r>
            <a:r>
              <a:rPr lang="zh-TW" altLang="en-US" sz="2000" u="sng" dirty="0" smtClean="0">
                <a:solidFill>
                  <a:srgbClr val="0000FF"/>
                </a:solidFill>
                <a:latin typeface="標楷體" panose="03000509000000000000" pitchFamily="65" charset="-120"/>
                <a:ea typeface="標楷體" panose="03000509000000000000" pitchFamily="65" charset="-120"/>
              </a:rPr>
              <a:t>第</a:t>
            </a:r>
            <a:r>
              <a:rPr lang="en-US" altLang="zh-TW" sz="2000" u="sng" dirty="0" smtClean="0">
                <a:solidFill>
                  <a:srgbClr val="0000FF"/>
                </a:solidFill>
                <a:latin typeface="標楷體" panose="03000509000000000000" pitchFamily="65" charset="-120"/>
                <a:ea typeface="標楷體" panose="03000509000000000000" pitchFamily="65" charset="-120"/>
              </a:rPr>
              <a:t>4</a:t>
            </a:r>
            <a:r>
              <a:rPr lang="zh-TW" altLang="en-US" sz="2000" u="sng" dirty="0" smtClean="0">
                <a:solidFill>
                  <a:srgbClr val="0000FF"/>
                </a:solidFill>
                <a:latin typeface="標楷體" panose="03000509000000000000" pitchFamily="65" charset="-120"/>
                <a:ea typeface="標楷體" panose="03000509000000000000" pitchFamily="65" charset="-120"/>
              </a:rPr>
              <a:t>條</a:t>
            </a:r>
            <a:r>
              <a:rPr lang="zh-TW" altLang="en-US" sz="2000" u="sng" dirty="0">
                <a:solidFill>
                  <a:srgbClr val="0000FF"/>
                </a:solidFill>
                <a:latin typeface="標楷體" panose="03000509000000000000" pitchFamily="65" charset="-120"/>
                <a:ea typeface="標楷體" panose="03000509000000000000" pitchFamily="65" charset="-120"/>
              </a:rPr>
              <a:t>第</a:t>
            </a:r>
            <a:r>
              <a:rPr lang="en-US" altLang="zh-TW" sz="2000" u="sng" dirty="0">
                <a:solidFill>
                  <a:srgbClr val="0000FF"/>
                </a:solidFill>
                <a:latin typeface="標楷體" panose="03000509000000000000" pitchFamily="65" charset="-120"/>
                <a:ea typeface="標楷體" panose="03000509000000000000" pitchFamily="65" charset="-120"/>
              </a:rPr>
              <a:t>1</a:t>
            </a:r>
            <a:r>
              <a:rPr lang="zh-TW" altLang="en-US" sz="2000" u="sng" dirty="0">
                <a:solidFill>
                  <a:srgbClr val="0000FF"/>
                </a:solidFill>
                <a:latin typeface="標楷體" panose="03000509000000000000" pitchFamily="65" charset="-120"/>
                <a:ea typeface="標楷體" panose="03000509000000000000" pitchFamily="65" charset="-120"/>
              </a:rPr>
              <a:t>項</a:t>
            </a:r>
            <a:r>
              <a:rPr lang="zh-TW" altLang="en-US" sz="2000" u="sng" dirty="0" smtClean="0">
                <a:solidFill>
                  <a:srgbClr val="0000FF"/>
                </a:solidFill>
                <a:latin typeface="標楷體" panose="03000509000000000000" pitchFamily="65" charset="-120"/>
                <a:ea typeface="標楷體" panose="03000509000000000000" pitchFamily="65" charset="-120"/>
              </a:rPr>
              <a:t>第</a:t>
            </a:r>
            <a:r>
              <a:rPr lang="en-US" altLang="zh-TW" sz="2000" u="sng" dirty="0" smtClean="0">
                <a:solidFill>
                  <a:srgbClr val="0000FF"/>
                </a:solidFill>
                <a:latin typeface="標楷體" panose="03000509000000000000" pitchFamily="65" charset="-120"/>
                <a:ea typeface="標楷體" panose="03000509000000000000" pitchFamily="65" charset="-120"/>
              </a:rPr>
              <a:t>1</a:t>
            </a:r>
            <a:r>
              <a:rPr lang="zh-TW" altLang="en-US" sz="2000" u="sng" dirty="0" smtClean="0">
                <a:solidFill>
                  <a:srgbClr val="0000FF"/>
                </a:solidFill>
                <a:latin typeface="標楷體" panose="03000509000000000000" pitchFamily="65" charset="-120"/>
                <a:ea typeface="標楷體" panose="03000509000000000000" pitchFamily="65" charset="-120"/>
              </a:rPr>
              <a:t>款</a:t>
            </a:r>
            <a:endParaRPr lang="en-US" altLang="zh-TW" sz="2000" u="sng" dirty="0">
              <a:solidFill>
                <a:srgbClr val="0000FF"/>
              </a:solidFill>
              <a:latin typeface="標楷體" panose="03000509000000000000" pitchFamily="65" charset="-120"/>
              <a:ea typeface="標楷體" panose="03000509000000000000" pitchFamily="65" charset="-120"/>
            </a:endParaRPr>
          </a:p>
          <a:p>
            <a:pPr lvl="0">
              <a:defRPr/>
            </a:pPr>
            <a:r>
              <a:rPr lang="zh-TW" altLang="en-US" sz="2000" dirty="0" smtClean="0">
                <a:solidFill>
                  <a:srgbClr val="FF0000"/>
                </a:solidFill>
                <a:latin typeface="標楷體" panose="03000509000000000000" pitchFamily="65" charset="-120"/>
                <a:ea typeface="標楷體" panose="03000509000000000000" pitchFamily="65" charset="-120"/>
              </a:rPr>
              <a:t>竊取</a:t>
            </a:r>
            <a:r>
              <a:rPr lang="zh-TW" altLang="en-US" sz="2000" dirty="0">
                <a:solidFill>
                  <a:srgbClr val="FF0000"/>
                </a:solidFill>
                <a:latin typeface="標楷體" panose="03000509000000000000" pitchFamily="65" charset="-120"/>
                <a:ea typeface="標楷體" panose="03000509000000000000" pitchFamily="65" charset="-120"/>
              </a:rPr>
              <a:t>或</a:t>
            </a:r>
            <a:r>
              <a:rPr lang="zh-TW" altLang="en-US" sz="2000" dirty="0" smtClean="0">
                <a:solidFill>
                  <a:srgbClr val="FF0000"/>
                </a:solidFill>
                <a:latin typeface="標楷體" panose="03000509000000000000" pitchFamily="65" charset="-120"/>
                <a:ea typeface="標楷體" panose="03000509000000000000" pitchFamily="65" charset="-120"/>
              </a:rPr>
              <a:t>侵占「公用</a:t>
            </a:r>
            <a:r>
              <a:rPr lang="zh-TW" altLang="en-US" sz="2000" dirty="0">
                <a:solidFill>
                  <a:srgbClr val="FF0000"/>
                </a:solidFill>
                <a:latin typeface="標楷體" panose="03000509000000000000" pitchFamily="65" charset="-120"/>
                <a:ea typeface="標楷體" panose="03000509000000000000" pitchFamily="65" charset="-120"/>
              </a:rPr>
              <a:t>或</a:t>
            </a:r>
            <a:r>
              <a:rPr lang="zh-TW" altLang="en-US" sz="2000" dirty="0" smtClean="0">
                <a:solidFill>
                  <a:srgbClr val="FF0000"/>
                </a:solidFill>
                <a:latin typeface="標楷體" panose="03000509000000000000" pitchFamily="65" charset="-120"/>
                <a:ea typeface="標楷體" panose="03000509000000000000" pitchFamily="65" charset="-120"/>
              </a:rPr>
              <a:t>公有」器材</a:t>
            </a:r>
            <a:r>
              <a:rPr lang="zh-TW" altLang="en-US" sz="2000" dirty="0">
                <a:solidFill>
                  <a:srgbClr val="FF0000"/>
                </a:solidFill>
                <a:latin typeface="標楷體" panose="03000509000000000000" pitchFamily="65" charset="-120"/>
                <a:ea typeface="標楷體" panose="03000509000000000000" pitchFamily="65" charset="-120"/>
              </a:rPr>
              <a:t>、財物者</a:t>
            </a:r>
            <a:r>
              <a:rPr lang="zh-TW" altLang="en-US" sz="2000" dirty="0" smtClean="0">
                <a:latin typeface="標楷體" panose="03000509000000000000" pitchFamily="65" charset="-120"/>
                <a:ea typeface="標楷體" panose="03000509000000000000" pitchFamily="65" charset="-120"/>
              </a:rPr>
              <a:t>，處</a:t>
            </a:r>
            <a:r>
              <a:rPr lang="zh-TW" altLang="en-US" sz="2000" dirty="0">
                <a:latin typeface="標楷體" panose="03000509000000000000" pitchFamily="65" charset="-120"/>
                <a:ea typeface="標楷體" panose="03000509000000000000" pitchFamily="65" charset="-120"/>
              </a:rPr>
              <a:t>無期徒刑或十年以上有期徒刑，得併科新台幣一億元以下</a:t>
            </a:r>
            <a:r>
              <a:rPr lang="zh-TW" altLang="en-US" sz="2000" dirty="0" smtClean="0">
                <a:latin typeface="標楷體" panose="03000509000000000000" pitchFamily="65" charset="-120"/>
                <a:ea typeface="標楷體" panose="03000509000000000000" pitchFamily="65" charset="-120"/>
              </a:rPr>
              <a:t>罰金。</a:t>
            </a:r>
            <a:endParaRPr lang="en-US" altLang="zh-TW" sz="2000" dirty="0" smtClean="0">
              <a:latin typeface="標楷體" panose="03000509000000000000" pitchFamily="65" charset="-120"/>
              <a:ea typeface="標楷體" panose="03000509000000000000" pitchFamily="65" charset="-120"/>
            </a:endParaRPr>
          </a:p>
          <a:p>
            <a:pPr lvl="0">
              <a:defRPr/>
            </a:pPr>
            <a:endParaRPr lang="en-US" altLang="zh-TW" sz="2000" dirty="0" smtClean="0">
              <a:latin typeface="標楷體" panose="03000509000000000000" pitchFamily="65" charset="-120"/>
              <a:ea typeface="標楷體" panose="03000509000000000000" pitchFamily="65" charset="-120"/>
            </a:endParaRPr>
          </a:p>
          <a:p>
            <a:pPr lvl="0">
              <a:defRPr/>
            </a:pPr>
            <a:r>
              <a:rPr lang="zh-TW" altLang="en-US" sz="2000" u="sng" dirty="0" smtClean="0">
                <a:solidFill>
                  <a:srgbClr val="0000FF"/>
                </a:solidFill>
                <a:latin typeface="標楷體" panose="03000509000000000000" pitchFamily="65" charset="-120"/>
                <a:ea typeface="標楷體" panose="03000509000000000000" pitchFamily="65" charset="-120"/>
              </a:rPr>
              <a:t>貪污治罪條例第</a:t>
            </a:r>
            <a:r>
              <a:rPr lang="en-US" altLang="zh-TW" sz="2000" u="sng" dirty="0" smtClean="0">
                <a:solidFill>
                  <a:srgbClr val="0000FF"/>
                </a:solidFill>
                <a:latin typeface="標楷體" panose="03000509000000000000" pitchFamily="65" charset="-120"/>
                <a:ea typeface="標楷體" panose="03000509000000000000" pitchFamily="65" charset="-120"/>
              </a:rPr>
              <a:t>6</a:t>
            </a:r>
            <a:r>
              <a:rPr lang="zh-TW" altLang="en-US" sz="2000" u="sng" dirty="0" smtClean="0">
                <a:solidFill>
                  <a:srgbClr val="0000FF"/>
                </a:solidFill>
                <a:latin typeface="標楷體" panose="03000509000000000000" pitchFamily="65" charset="-120"/>
                <a:ea typeface="標楷體" panose="03000509000000000000" pitchFamily="65" charset="-120"/>
              </a:rPr>
              <a:t>條第</a:t>
            </a:r>
            <a:r>
              <a:rPr lang="en-US" altLang="zh-TW" sz="2000" u="sng" dirty="0" smtClean="0">
                <a:solidFill>
                  <a:srgbClr val="0000FF"/>
                </a:solidFill>
                <a:latin typeface="標楷體" panose="03000509000000000000" pitchFamily="65" charset="-120"/>
                <a:ea typeface="標楷體" panose="03000509000000000000" pitchFamily="65" charset="-120"/>
              </a:rPr>
              <a:t>1</a:t>
            </a:r>
            <a:r>
              <a:rPr lang="zh-TW" altLang="en-US" sz="2000" u="sng" dirty="0" smtClean="0">
                <a:solidFill>
                  <a:srgbClr val="0000FF"/>
                </a:solidFill>
                <a:latin typeface="標楷體" panose="03000509000000000000" pitchFamily="65" charset="-120"/>
                <a:ea typeface="標楷體" panose="03000509000000000000" pitchFamily="65" charset="-120"/>
              </a:rPr>
              <a:t>項第</a:t>
            </a:r>
            <a:r>
              <a:rPr lang="en-US" altLang="zh-TW" sz="2000" u="sng" dirty="0">
                <a:solidFill>
                  <a:srgbClr val="0000FF"/>
                </a:solidFill>
                <a:latin typeface="標楷體" panose="03000509000000000000" pitchFamily="65" charset="-120"/>
                <a:ea typeface="標楷體" panose="03000509000000000000" pitchFamily="65" charset="-120"/>
              </a:rPr>
              <a:t>3</a:t>
            </a:r>
            <a:r>
              <a:rPr lang="zh-TW" altLang="en-US" sz="2000" u="sng" dirty="0" smtClean="0">
                <a:solidFill>
                  <a:srgbClr val="0000FF"/>
                </a:solidFill>
                <a:latin typeface="標楷體" panose="03000509000000000000" pitchFamily="65" charset="-120"/>
                <a:ea typeface="標楷體" panose="03000509000000000000" pitchFamily="65" charset="-120"/>
              </a:rPr>
              <a:t>款</a:t>
            </a:r>
            <a:endParaRPr lang="en-US" altLang="zh-TW" sz="2000" u="sng" dirty="0" smtClean="0">
              <a:solidFill>
                <a:srgbClr val="0000FF"/>
              </a:solidFill>
              <a:latin typeface="標楷體" panose="03000509000000000000" pitchFamily="65" charset="-120"/>
              <a:ea typeface="標楷體" panose="03000509000000000000" pitchFamily="65" charset="-120"/>
            </a:endParaRPr>
          </a:p>
          <a:p>
            <a:pPr lvl="0">
              <a:defRPr/>
            </a:pPr>
            <a:r>
              <a:rPr lang="zh-TW" altLang="en-US" sz="2000" dirty="0">
                <a:solidFill>
                  <a:srgbClr val="FF0000"/>
                </a:solidFill>
                <a:latin typeface="標楷體" panose="03000509000000000000" pitchFamily="65" charset="-120"/>
                <a:ea typeface="標楷體" panose="03000509000000000000" pitchFamily="65" charset="-120"/>
              </a:rPr>
              <a:t>竊取或侵占職務上持有</a:t>
            </a:r>
            <a:r>
              <a:rPr lang="zh-TW" altLang="en-US" sz="2000" dirty="0" smtClean="0">
                <a:solidFill>
                  <a:srgbClr val="FF0000"/>
                </a:solidFill>
                <a:latin typeface="標楷體" panose="03000509000000000000" pitchFamily="65" charset="-120"/>
                <a:ea typeface="標楷體" panose="03000509000000000000" pitchFamily="65" charset="-120"/>
              </a:rPr>
              <a:t>之「非</a:t>
            </a:r>
            <a:r>
              <a:rPr lang="zh-TW" altLang="en-US" sz="2000" dirty="0">
                <a:solidFill>
                  <a:srgbClr val="FF0000"/>
                </a:solidFill>
                <a:latin typeface="標楷體" panose="03000509000000000000" pitchFamily="65" charset="-120"/>
                <a:ea typeface="標楷體" panose="03000509000000000000" pitchFamily="65" charset="-120"/>
              </a:rPr>
              <a:t>公用</a:t>
            </a:r>
            <a:r>
              <a:rPr lang="zh-TW" altLang="en-US" sz="2000" dirty="0" smtClean="0">
                <a:solidFill>
                  <a:srgbClr val="FF0000"/>
                </a:solidFill>
                <a:latin typeface="標楷體" panose="03000509000000000000" pitchFamily="65" charset="-120"/>
                <a:ea typeface="標楷體" panose="03000509000000000000" pitchFamily="65" charset="-120"/>
              </a:rPr>
              <a:t>私有」器材</a:t>
            </a:r>
            <a:r>
              <a:rPr lang="zh-TW" altLang="en-US" sz="2000" dirty="0">
                <a:solidFill>
                  <a:srgbClr val="FF0000"/>
                </a:solidFill>
                <a:latin typeface="標楷體" panose="03000509000000000000" pitchFamily="65" charset="-120"/>
                <a:ea typeface="標楷體" panose="03000509000000000000" pitchFamily="65" charset="-120"/>
              </a:rPr>
              <a:t>、財物</a:t>
            </a:r>
            <a:r>
              <a:rPr lang="zh-TW" altLang="en-US" sz="2000" dirty="0" smtClean="0">
                <a:solidFill>
                  <a:srgbClr val="FF0000"/>
                </a:solidFill>
                <a:latin typeface="標楷體" panose="03000509000000000000" pitchFamily="65" charset="-120"/>
                <a:ea typeface="標楷體" panose="03000509000000000000" pitchFamily="65" charset="-120"/>
              </a:rPr>
              <a:t>者</a:t>
            </a:r>
            <a:r>
              <a:rPr lang="zh-TW" altLang="en-US" sz="2000" dirty="0">
                <a:latin typeface="標楷體" panose="03000509000000000000" pitchFamily="65" charset="-120"/>
                <a:ea typeface="標楷體" panose="03000509000000000000" pitchFamily="65" charset="-120"/>
              </a:rPr>
              <a:t>，處五年以上有期徒刑，得併科新臺幣三千萬元以下</a:t>
            </a:r>
            <a:r>
              <a:rPr lang="zh-TW" altLang="en-US" sz="2000" dirty="0" smtClean="0">
                <a:latin typeface="標楷體" panose="03000509000000000000" pitchFamily="65" charset="-120"/>
                <a:ea typeface="標楷體" panose="03000509000000000000" pitchFamily="65" charset="-120"/>
              </a:rPr>
              <a:t>罰金。</a:t>
            </a:r>
            <a:endParaRPr lang="en-US" altLang="zh-TW" sz="20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59600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7664" y="1916832"/>
            <a:ext cx="6408711" cy="223224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600" dirty="0">
                <a:ln w="11430"/>
                <a:effectLst>
                  <a:outerShdw blurRad="76200" dist="50800" dir="5400000" algn="tl" rotWithShape="0">
                    <a:srgbClr val="000000">
                      <a:alpha val="65000"/>
                    </a:srgbClr>
                  </a:outerShdw>
                </a:effectLst>
                <a:latin typeface="微軟正黑體" pitchFamily="34" charset="-120"/>
                <a:ea typeface="微軟正黑體" pitchFamily="34" charset="-120"/>
              </a:rPr>
              <a:t>案例類型分析</a:t>
            </a: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6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TW" altLang="en-US" sz="16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208730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1176864" y="1205369"/>
            <a:ext cx="6798734" cy="978729"/>
          </a:xfrm>
          <a:prstGeom prst="rect">
            <a:avLst/>
          </a:prstGeom>
        </p:spPr>
        <p:txBody>
          <a:bodyPr wrap="square">
            <a:spAutoFit/>
          </a:bodyPr>
          <a:lstStyle/>
          <a:p>
            <a:pPr lvl="0" defTabSz="914400">
              <a:lnSpc>
                <a:spcPct val="90000"/>
              </a:lnSpc>
              <a:spcBef>
                <a:spcPts val="1000"/>
              </a:spcBef>
              <a:defRPr/>
            </a:pPr>
            <a:r>
              <a:rPr lang="en-US" altLang="zh-TW" sz="3200" b="1" dirty="0" smtClean="0">
                <a:latin typeface="標楷體" panose="03000509000000000000" pitchFamily="65" charset="-120"/>
                <a:ea typeface="標楷體" panose="03000509000000000000" pitchFamily="65" charset="-120"/>
              </a:rPr>
              <a:t>【</a:t>
            </a:r>
            <a:r>
              <a:rPr lang="zh-TW" altLang="en-US" sz="3200" b="1" dirty="0" smtClean="0">
                <a:latin typeface="標楷體" panose="03000509000000000000" pitchFamily="65" charset="-120"/>
                <a:ea typeface="標楷體" panose="03000509000000000000" pitchFamily="65" charset="-120"/>
              </a:rPr>
              <a:t>侵占公用廚餘桶</a:t>
            </a:r>
            <a:r>
              <a:rPr lang="en-US" altLang="zh-TW" sz="3200" b="1" dirty="0" smtClean="0">
                <a:latin typeface="標楷體" panose="03000509000000000000" pitchFamily="65" charset="-120"/>
                <a:ea typeface="標楷體" panose="03000509000000000000" pitchFamily="65" charset="-120"/>
              </a:rPr>
              <a:t>】</a:t>
            </a:r>
            <a:br>
              <a:rPr lang="en-US" altLang="zh-TW" sz="3200" b="1" dirty="0" smtClean="0">
                <a:latin typeface="標楷體" panose="03000509000000000000" pitchFamily="65" charset="-120"/>
                <a:ea typeface="標楷體" panose="03000509000000000000" pitchFamily="65" charset="-120"/>
              </a:rPr>
            </a:br>
            <a:r>
              <a:rPr lang="zh-TW" altLang="en-US" sz="3200" b="1" dirty="0" smtClean="0">
                <a:latin typeface="標楷體" panose="03000509000000000000" pitchFamily="65" charset="-120"/>
                <a:ea typeface="標楷體" panose="03000509000000000000" pitchFamily="65" charset="-120"/>
              </a:rPr>
              <a:t>（新竹地院 </a:t>
            </a:r>
            <a:r>
              <a:rPr lang="en-US" altLang="zh-TW" sz="3200" b="1" dirty="0">
                <a:latin typeface="標楷體" panose="03000509000000000000" pitchFamily="65" charset="-120"/>
                <a:ea typeface="標楷體" panose="03000509000000000000" pitchFamily="65" charset="-120"/>
              </a:rPr>
              <a:t>109 </a:t>
            </a:r>
            <a:r>
              <a:rPr lang="zh-TW" altLang="en-US" sz="3200" b="1" dirty="0">
                <a:latin typeface="標楷體" panose="03000509000000000000" pitchFamily="65" charset="-120"/>
                <a:ea typeface="標楷體" panose="03000509000000000000" pitchFamily="65" charset="-120"/>
              </a:rPr>
              <a:t>訴 </a:t>
            </a:r>
            <a:r>
              <a:rPr lang="en-US" altLang="zh-TW" sz="3200" b="1" dirty="0" smtClean="0">
                <a:latin typeface="標楷體" panose="03000509000000000000" pitchFamily="65" charset="-120"/>
                <a:ea typeface="標楷體" panose="03000509000000000000" pitchFamily="65" charset="-120"/>
              </a:rPr>
              <a:t>537</a:t>
            </a:r>
            <a:r>
              <a:rPr lang="zh-TW" altLang="en-US" sz="3200" b="1" dirty="0" smtClean="0">
                <a:latin typeface="標楷體" panose="03000509000000000000" pitchFamily="65" charset="-120"/>
                <a:ea typeface="標楷體" panose="03000509000000000000" pitchFamily="65" charset="-120"/>
              </a:rPr>
              <a:t>）</a:t>
            </a:r>
            <a:endParaRPr lang="zh-TW" altLang="en-US" sz="3200" b="1" dirty="0">
              <a:latin typeface="標楷體" panose="03000509000000000000" pitchFamily="65" charset="-120"/>
              <a:ea typeface="標楷體" panose="03000509000000000000" pitchFamily="65" charset="-120"/>
            </a:endParaRPr>
          </a:p>
        </p:txBody>
      </p:sp>
      <p:sp>
        <p:nvSpPr>
          <p:cNvPr id="3" name="矩形 2"/>
          <p:cNvSpPr/>
          <p:nvPr/>
        </p:nvSpPr>
        <p:spPr>
          <a:xfrm>
            <a:off x="1176864" y="2420888"/>
            <a:ext cx="6923527" cy="3693319"/>
          </a:xfrm>
          <a:prstGeom prst="rect">
            <a:avLst/>
          </a:prstGeom>
        </p:spPr>
        <p:txBody>
          <a:bodyPr wrap="square">
            <a:spAutoFit/>
          </a:bodyPr>
          <a:lstStyle/>
          <a:p>
            <a:pPr lvl="0">
              <a:defRPr/>
            </a:pPr>
            <a:r>
              <a:rPr lang="zh-TW" altLang="en-US" sz="2400" dirty="0" smtClean="0">
                <a:solidFill>
                  <a:prstClr val="black"/>
                </a:solidFill>
                <a:latin typeface="新細明體" panose="02020500000000000000" pitchFamily="18" charset="-120"/>
              </a:rPr>
              <a:t>        李</a:t>
            </a:r>
            <a:r>
              <a:rPr lang="zh-TW" altLang="en-US" sz="2400" dirty="0">
                <a:solidFill>
                  <a:prstClr val="black"/>
                </a:solidFill>
                <a:latin typeface="新細明體" panose="02020500000000000000" pitchFamily="18" charset="-120"/>
              </a:rPr>
              <a:t>姓清潔隊員月薪不到</a:t>
            </a:r>
            <a:r>
              <a:rPr lang="en-US" altLang="zh-TW" sz="2400" dirty="0">
                <a:solidFill>
                  <a:prstClr val="black"/>
                </a:solidFill>
                <a:latin typeface="新細明體" panose="02020500000000000000" pitchFamily="18" charset="-120"/>
              </a:rPr>
              <a:t>4</a:t>
            </a:r>
            <a:r>
              <a:rPr lang="zh-TW" altLang="en-US" sz="2400" dirty="0">
                <a:solidFill>
                  <a:prstClr val="black"/>
                </a:solidFill>
                <a:latin typeface="新細明體" panose="02020500000000000000" pitchFamily="18" charset="-120"/>
              </a:rPr>
              <a:t>萬元，</a:t>
            </a:r>
            <a:r>
              <a:rPr lang="en-US" altLang="zh-TW" sz="2400" dirty="0">
                <a:solidFill>
                  <a:prstClr val="black"/>
                </a:solidFill>
                <a:latin typeface="新細明體" panose="02020500000000000000" pitchFamily="18" charset="-120"/>
              </a:rPr>
              <a:t>2012</a:t>
            </a:r>
            <a:r>
              <a:rPr lang="zh-TW" altLang="en-US" sz="2400" dirty="0">
                <a:solidFill>
                  <a:prstClr val="black"/>
                </a:solidFill>
                <a:latin typeface="新細明體" panose="02020500000000000000" pitchFamily="18" charset="-120"/>
              </a:rPr>
              <a:t>年</a:t>
            </a:r>
            <a:r>
              <a:rPr lang="en-US" altLang="zh-TW" sz="2400" dirty="0">
                <a:solidFill>
                  <a:prstClr val="black"/>
                </a:solidFill>
                <a:latin typeface="新細明體" panose="02020500000000000000" pitchFamily="18" charset="-120"/>
              </a:rPr>
              <a:t>6</a:t>
            </a:r>
            <a:r>
              <a:rPr lang="zh-TW" altLang="en-US" sz="2400" dirty="0">
                <a:solidFill>
                  <a:prstClr val="black"/>
                </a:solidFill>
                <a:latin typeface="新細明體" panose="02020500000000000000" pitchFamily="18" charset="-120"/>
              </a:rPr>
              <a:t>月間在</a:t>
            </a:r>
            <a:r>
              <a:rPr lang="en-US" altLang="zh-TW" sz="2400" dirty="0">
                <a:solidFill>
                  <a:prstClr val="black"/>
                </a:solidFill>
                <a:latin typeface="新細明體" panose="02020500000000000000" pitchFamily="18" charset="-120"/>
              </a:rPr>
              <a:t>1</a:t>
            </a:r>
            <a:r>
              <a:rPr lang="zh-TW" altLang="en-US" sz="2400" dirty="0">
                <a:solidFill>
                  <a:prstClr val="black"/>
                </a:solidFill>
                <a:latin typeface="新細明體" panose="02020500000000000000" pitchFamily="18" charset="-120"/>
              </a:rPr>
              <a:t>個垃圾袋中看到</a:t>
            </a:r>
            <a:r>
              <a:rPr lang="en-US" altLang="zh-TW" sz="2400" dirty="0">
                <a:solidFill>
                  <a:prstClr val="black"/>
                </a:solidFill>
                <a:latin typeface="新細明體" panose="02020500000000000000" pitchFamily="18" charset="-120"/>
              </a:rPr>
              <a:t>1</a:t>
            </a:r>
            <a:r>
              <a:rPr lang="zh-TW" altLang="en-US" sz="2400" dirty="0">
                <a:solidFill>
                  <a:prstClr val="black"/>
                </a:solidFill>
                <a:latin typeface="新細明體" panose="02020500000000000000" pitchFamily="18" charset="-120"/>
              </a:rPr>
              <a:t>條還很新的褲子，清理時意外發現褲子口袋中有</a:t>
            </a:r>
            <a:r>
              <a:rPr lang="en-US" altLang="zh-TW" sz="2400" dirty="0">
                <a:solidFill>
                  <a:prstClr val="black"/>
                </a:solidFill>
                <a:latin typeface="新細明體" panose="02020500000000000000" pitchFamily="18" charset="-120"/>
              </a:rPr>
              <a:t>4</a:t>
            </a:r>
            <a:r>
              <a:rPr lang="zh-TW" altLang="en-US" sz="2400" dirty="0">
                <a:solidFill>
                  <a:prstClr val="black"/>
                </a:solidFill>
                <a:latin typeface="新細明體" panose="02020500000000000000" pitchFamily="18" charset="-120"/>
              </a:rPr>
              <a:t>萬元現金，他並未據為己有，向長官報告後，主動將現金送到警局，拾金不昧曾被媒體報導</a:t>
            </a:r>
            <a:r>
              <a:rPr lang="zh-TW" altLang="en-US" sz="2400" dirty="0" smtClean="0">
                <a:solidFill>
                  <a:prstClr val="black"/>
                </a:solidFill>
                <a:latin typeface="新細明體" panose="02020500000000000000" pitchFamily="18" charset="-120"/>
              </a:rPr>
              <a:t>。</a:t>
            </a:r>
            <a:endParaRPr lang="zh-TW" altLang="en-US" sz="2400" dirty="0">
              <a:solidFill>
                <a:prstClr val="black"/>
              </a:solidFill>
              <a:latin typeface="新細明體" panose="02020500000000000000" pitchFamily="18" charset="-120"/>
            </a:endParaRPr>
          </a:p>
          <a:p>
            <a:pPr lvl="0">
              <a:defRPr/>
            </a:pPr>
            <a:r>
              <a:rPr lang="zh-TW" altLang="en-US" sz="2400" dirty="0" smtClean="0">
                <a:solidFill>
                  <a:prstClr val="black"/>
                </a:solidFill>
                <a:latin typeface="新細明體" panose="02020500000000000000" pitchFamily="18" charset="-120"/>
              </a:rPr>
              <a:t>        </a:t>
            </a:r>
            <a:r>
              <a:rPr lang="en-US" altLang="zh-TW" sz="2400" dirty="0" smtClean="0">
                <a:solidFill>
                  <a:prstClr val="black"/>
                </a:solidFill>
                <a:latin typeface="新細明體" panose="02020500000000000000" pitchFamily="18" charset="-120"/>
              </a:rPr>
              <a:t>2017</a:t>
            </a:r>
            <a:r>
              <a:rPr lang="zh-TW" altLang="en-US" sz="2400" dirty="0">
                <a:solidFill>
                  <a:prstClr val="black"/>
                </a:solidFill>
                <a:latin typeface="新細明體" panose="02020500000000000000" pitchFamily="18" charset="-120"/>
              </a:rPr>
              <a:t>年</a:t>
            </a:r>
            <a:r>
              <a:rPr lang="en-US" altLang="zh-TW" sz="2400" dirty="0">
                <a:solidFill>
                  <a:prstClr val="black"/>
                </a:solidFill>
                <a:latin typeface="新細明體" panose="02020500000000000000" pitchFamily="18" charset="-120"/>
              </a:rPr>
              <a:t>9</a:t>
            </a:r>
            <a:r>
              <a:rPr lang="zh-TW" altLang="en-US" sz="2400" dirty="0">
                <a:solidFill>
                  <a:prstClr val="black"/>
                </a:solidFill>
                <a:latin typeface="新細明體" panose="02020500000000000000" pitchFamily="18" charset="-120"/>
              </a:rPr>
              <a:t>月間某日，李員在環保局垃圾衛生掩埋場，將清潔車上</a:t>
            </a:r>
            <a:r>
              <a:rPr lang="en-US" altLang="zh-TW" sz="2400" dirty="0">
                <a:solidFill>
                  <a:prstClr val="black"/>
                </a:solidFill>
                <a:latin typeface="新細明體" panose="02020500000000000000" pitchFamily="18" charset="-120"/>
              </a:rPr>
              <a:t>1</a:t>
            </a:r>
            <a:r>
              <a:rPr lang="zh-TW" altLang="en-US" sz="2400" dirty="0">
                <a:solidFill>
                  <a:prstClr val="black"/>
                </a:solidFill>
                <a:latin typeface="新細明體" panose="02020500000000000000" pitchFamily="18" charset="-120"/>
              </a:rPr>
              <a:t>個印有「新竹市環保局廚餘回收桶」、「竊取公物，依法究辦」字樣的備用回收桶，利用下班時無人注意之際，載回住處供己使用</a:t>
            </a:r>
            <a:r>
              <a:rPr lang="zh-TW" altLang="en-US" sz="2400" dirty="0" smtClean="0">
                <a:solidFill>
                  <a:prstClr val="black"/>
                </a:solidFill>
                <a:latin typeface="新細明體" panose="02020500000000000000" pitchFamily="18" charset="-120"/>
              </a:rPr>
              <a:t>。</a:t>
            </a:r>
            <a:endParaRPr lang="en-US" altLang="zh-TW" sz="2400" dirty="0" smtClean="0">
              <a:solidFill>
                <a:prstClr val="black"/>
              </a:solidFill>
              <a:latin typeface="新細明體" panose="02020500000000000000" pitchFamily="18" charset="-120"/>
            </a:endParaRPr>
          </a:p>
          <a:p>
            <a:pPr algn="r"/>
            <a:r>
              <a:rPr lang="en-US" altLang="zh-TW" b="1" dirty="0" smtClean="0"/>
              <a:t>(</a:t>
            </a:r>
            <a:r>
              <a:rPr lang="zh-TW" altLang="en-US" dirty="0" smtClean="0"/>
              <a:t>摘自中國時報</a:t>
            </a:r>
            <a:r>
              <a:rPr lang="zh-TW" altLang="en-US" dirty="0"/>
              <a:t>羅浚</a:t>
            </a:r>
            <a:r>
              <a:rPr lang="zh-TW" altLang="en-US" dirty="0" smtClean="0"/>
              <a:t>濱</a:t>
            </a:r>
            <a:r>
              <a:rPr lang="en-US" altLang="zh-TW" dirty="0" smtClean="0"/>
              <a:t>2020</a:t>
            </a:r>
            <a:r>
              <a:rPr lang="zh-TW" altLang="en-US" dirty="0"/>
              <a:t>年</a:t>
            </a:r>
            <a:r>
              <a:rPr lang="en-US" altLang="zh-TW" dirty="0"/>
              <a:t>7</a:t>
            </a:r>
            <a:r>
              <a:rPr lang="zh-TW" altLang="en-US" dirty="0"/>
              <a:t>月</a:t>
            </a:r>
            <a:r>
              <a:rPr lang="en-US" altLang="zh-TW" dirty="0"/>
              <a:t>2</a:t>
            </a:r>
            <a:r>
              <a:rPr lang="zh-TW" altLang="en-US" dirty="0" smtClean="0"/>
              <a:t>日報導</a:t>
            </a:r>
            <a:r>
              <a:rPr lang="en-US" altLang="zh-TW" dirty="0" smtClean="0"/>
              <a:t>)</a:t>
            </a:r>
            <a:endParaRPr kumimoji="0" lang="zh-TW" altLang="en-US" sz="2400" b="0" i="0" u="none" strike="noStrike" kern="120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endParaRPr>
          </a:p>
        </p:txBody>
      </p:sp>
    </p:spTree>
    <p:extLst>
      <p:ext uri="{BB962C8B-B14F-4D97-AF65-F5344CB8AC3E}">
        <p14:creationId xmlns:p14="http://schemas.microsoft.com/office/powerpoint/2010/main" val="438916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1176864" y="1260769"/>
            <a:ext cx="6798734" cy="867930"/>
          </a:xfrm>
          <a:prstGeom prst="rect">
            <a:avLst/>
          </a:prstGeom>
        </p:spPr>
        <p:txBody>
          <a:bodyPr wrap="square">
            <a:spAutoFit/>
          </a:bodyPr>
          <a:lstStyle/>
          <a:p>
            <a:pPr lvl="0" algn="l" defTabSz="914400">
              <a:lnSpc>
                <a:spcPct val="90000"/>
              </a:lnSpc>
              <a:spcBef>
                <a:spcPts val="1000"/>
              </a:spcBef>
              <a:defRPr/>
            </a:pP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一審判決</a:t>
            </a:r>
            <a:r>
              <a:rPr lang="en-US" altLang="zh-TW" sz="2800" b="1" dirty="0" smtClean="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處</a:t>
            </a:r>
            <a:r>
              <a:rPr lang="zh-TW" altLang="en-US" sz="2800" b="1" dirty="0" smtClean="0">
                <a:latin typeface="標楷體" panose="03000509000000000000" pitchFamily="65" charset="-120"/>
                <a:ea typeface="標楷體" panose="03000509000000000000" pitchFamily="65" charset="-120"/>
              </a:rPr>
              <a:t>有期徒刑</a:t>
            </a:r>
            <a:r>
              <a:rPr lang="en-US" altLang="zh-TW" sz="2800" b="1" dirty="0">
                <a:latin typeface="標楷體" panose="03000509000000000000" pitchFamily="65" charset="-120"/>
                <a:ea typeface="標楷體" panose="03000509000000000000" pitchFamily="65" charset="-120"/>
              </a:rPr>
              <a:t>1</a:t>
            </a:r>
            <a:r>
              <a:rPr lang="zh-TW" altLang="en-US" sz="2800" b="1" dirty="0" smtClean="0">
                <a:latin typeface="標楷體" panose="03000509000000000000" pitchFamily="65" charset="-120"/>
                <a:ea typeface="標楷體" panose="03000509000000000000" pitchFamily="65" charset="-120"/>
              </a:rPr>
              <a:t>年。緩刑</a:t>
            </a:r>
            <a:r>
              <a:rPr lang="en-US" altLang="zh-TW" sz="2800" b="1" dirty="0" smtClean="0">
                <a:latin typeface="標楷體" panose="03000509000000000000" pitchFamily="65" charset="-120"/>
                <a:ea typeface="標楷體" panose="03000509000000000000" pitchFamily="65" charset="-120"/>
              </a:rPr>
              <a:t>3</a:t>
            </a:r>
            <a:r>
              <a:rPr lang="zh-TW" altLang="en-US" sz="2800" b="1" dirty="0" smtClean="0">
                <a:latin typeface="標楷體" panose="03000509000000000000" pitchFamily="65" charset="-120"/>
                <a:ea typeface="標楷體" panose="03000509000000000000" pitchFamily="65" charset="-120"/>
              </a:rPr>
              <a:t>年。褫奪公權</a:t>
            </a:r>
            <a:r>
              <a:rPr lang="en-US" altLang="zh-TW" sz="2800" b="1" dirty="0" smtClean="0">
                <a:latin typeface="標楷體" panose="03000509000000000000" pitchFamily="65" charset="-120"/>
                <a:ea typeface="標楷體" panose="03000509000000000000" pitchFamily="65" charset="-120"/>
              </a:rPr>
              <a:t>2</a:t>
            </a:r>
            <a:r>
              <a:rPr lang="zh-TW" altLang="en-US" sz="2800" b="1" dirty="0" smtClean="0">
                <a:latin typeface="標楷體" panose="03000509000000000000" pitchFamily="65" charset="-120"/>
                <a:ea typeface="標楷體" panose="03000509000000000000" pitchFamily="65" charset="-120"/>
              </a:rPr>
              <a:t>年。</a:t>
            </a:r>
            <a:endParaRPr kumimoji="0" lang="zh-TW" altLang="en-US" sz="28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endParaRPr>
          </a:p>
        </p:txBody>
      </p:sp>
      <p:sp>
        <p:nvSpPr>
          <p:cNvPr id="3" name="矩形 2"/>
          <p:cNvSpPr/>
          <p:nvPr/>
        </p:nvSpPr>
        <p:spPr>
          <a:xfrm>
            <a:off x="1176864" y="2608069"/>
            <a:ext cx="6923527" cy="954107"/>
          </a:xfrm>
          <a:prstGeom prst="rect">
            <a:avLst/>
          </a:prstGeom>
        </p:spPr>
        <p:txBody>
          <a:bodyPr wrap="square">
            <a:spAutoFit/>
          </a:bodyPr>
          <a:lstStyle/>
          <a:p>
            <a:pPr lvl="0">
              <a:defRPr/>
            </a:pPr>
            <a:r>
              <a:rPr kumimoji="0" lang="en-US" altLang="zh-TW" sz="2800" b="0" i="0" u="none" strike="noStrike" kern="1200" cap="none" spc="0" normalizeH="0" baseline="0" noProof="0" dirty="0" smtClean="0">
                <a:ln>
                  <a:noFill/>
                </a:ln>
                <a:solidFill>
                  <a:prstClr val="black"/>
                </a:solidFill>
                <a:effectLst/>
                <a:uLnTx/>
                <a:uFillTx/>
                <a:latin typeface="+mn-ea"/>
              </a:rPr>
              <a:t>【</a:t>
            </a:r>
            <a:r>
              <a:rPr kumimoji="0" lang="zh-TW" altLang="en-US" sz="2800" b="0" i="0" u="none" strike="noStrike" kern="1200" cap="none" spc="0" normalizeH="0" baseline="0" noProof="0" dirty="0">
                <a:ln>
                  <a:noFill/>
                </a:ln>
                <a:solidFill>
                  <a:prstClr val="black"/>
                </a:solidFill>
                <a:effectLst/>
                <a:uLnTx/>
                <a:uFillTx/>
                <a:latin typeface="+mn-ea"/>
              </a:rPr>
              <a:t>研析</a:t>
            </a:r>
            <a:r>
              <a:rPr kumimoji="0" lang="en-US" altLang="zh-TW" sz="2800" b="0" i="0" u="none" strike="noStrike" kern="1200" cap="none" spc="0" normalizeH="0" baseline="0" noProof="0" dirty="0" smtClean="0">
                <a:ln>
                  <a:noFill/>
                </a:ln>
                <a:solidFill>
                  <a:prstClr val="black"/>
                </a:solidFill>
                <a:effectLst/>
                <a:uLnTx/>
                <a:uFillTx/>
                <a:latin typeface="+mn-ea"/>
              </a:rPr>
              <a:t>】</a:t>
            </a:r>
            <a:r>
              <a:rPr lang="zh-TW" altLang="en-US" sz="2800" dirty="0" smtClean="0">
                <a:latin typeface="+mn-ea"/>
              </a:rPr>
              <a:t>本罪為本刑</a:t>
            </a:r>
            <a:r>
              <a:rPr lang="en-US" altLang="zh-TW" sz="2800" dirty="0" smtClean="0">
                <a:latin typeface="+mn-ea"/>
              </a:rPr>
              <a:t>10</a:t>
            </a:r>
            <a:r>
              <a:rPr lang="zh-TW" altLang="en-US" sz="2800" dirty="0" smtClean="0">
                <a:latin typeface="+mn-ea"/>
              </a:rPr>
              <a:t>年以上重罪，如無自首實難減至</a:t>
            </a:r>
            <a:r>
              <a:rPr lang="en-US" altLang="zh-TW" sz="2800" dirty="0" smtClean="0">
                <a:latin typeface="+mn-ea"/>
              </a:rPr>
              <a:t>2</a:t>
            </a:r>
            <a:r>
              <a:rPr lang="zh-TW" altLang="en-US" sz="2800" dirty="0" smtClean="0">
                <a:latin typeface="+mn-ea"/>
              </a:rPr>
              <a:t>年以下有期徒刑之宣告</a:t>
            </a:r>
            <a:r>
              <a:rPr lang="en-US" altLang="zh-TW" sz="2800" dirty="0" smtClean="0">
                <a:latin typeface="+mn-ea"/>
              </a:rPr>
              <a:t>(</a:t>
            </a:r>
            <a:r>
              <a:rPr lang="zh-TW" altLang="en-US" sz="2800" dirty="0" smtClean="0">
                <a:latin typeface="+mn-ea"/>
              </a:rPr>
              <a:t>得緩刑</a:t>
            </a:r>
            <a:r>
              <a:rPr lang="en-US" altLang="zh-TW" sz="2800" dirty="0" smtClean="0">
                <a:latin typeface="+mn-ea"/>
              </a:rPr>
              <a:t>)</a:t>
            </a:r>
            <a:endParaRPr kumimoji="0" lang="en-US" altLang="zh-TW" sz="2800" b="0" i="0" u="none" strike="noStrike" kern="1200" cap="none" spc="0" normalizeH="0" baseline="0" noProof="0" dirty="0" smtClean="0">
              <a:ln>
                <a:noFill/>
              </a:ln>
              <a:solidFill>
                <a:prstClr val="black"/>
              </a:solidFill>
              <a:effectLst/>
              <a:uLnTx/>
              <a:uFillTx/>
              <a:latin typeface="+mn-ea"/>
            </a:endParaRPr>
          </a:p>
        </p:txBody>
      </p:sp>
      <p:sp>
        <p:nvSpPr>
          <p:cNvPr id="6" name="文字方塊 5"/>
          <p:cNvSpPr txBox="1"/>
          <p:nvPr/>
        </p:nvSpPr>
        <p:spPr>
          <a:xfrm>
            <a:off x="1196838" y="3933056"/>
            <a:ext cx="6923527" cy="1446550"/>
          </a:xfrm>
          <a:prstGeom prst="rect">
            <a:avLst/>
          </a:prstGeom>
          <a:noFill/>
        </p:spPr>
        <p:txBody>
          <a:bodyPr wrap="square" rtlCol="0">
            <a:spAutoFit/>
          </a:bodyPr>
          <a:lstStyle/>
          <a:p>
            <a:r>
              <a:rPr lang="en-US" altLang="zh-TW" sz="2200" dirty="0" smtClean="0">
                <a:solidFill>
                  <a:srgbClr val="FF0000"/>
                </a:solidFill>
                <a:latin typeface="標楷體" panose="03000509000000000000" pitchFamily="65" charset="-120"/>
                <a:ea typeface="標楷體" panose="03000509000000000000" pitchFamily="65" charset="-120"/>
              </a:rPr>
              <a:t>Q</a:t>
            </a:r>
            <a:r>
              <a:rPr lang="zh-TW" altLang="en-US" sz="2200" dirty="0" smtClean="0">
                <a:solidFill>
                  <a:srgbClr val="FF0000"/>
                </a:solidFill>
                <a:latin typeface="標楷體" panose="03000509000000000000" pitchFamily="65" charset="-120"/>
                <a:ea typeface="標楷體" panose="03000509000000000000" pitchFamily="65" charset="-120"/>
              </a:rPr>
              <a:t>實務問題思考：</a:t>
            </a:r>
            <a:endParaRPr lang="en-US" altLang="zh-TW" sz="2200" dirty="0" smtClean="0">
              <a:solidFill>
                <a:srgbClr val="FF0000"/>
              </a:solidFill>
              <a:latin typeface="標楷體" panose="03000509000000000000" pitchFamily="65" charset="-120"/>
              <a:ea typeface="標楷體" panose="03000509000000000000" pitchFamily="65" charset="-120"/>
            </a:endParaRPr>
          </a:p>
          <a:p>
            <a:r>
              <a:rPr lang="zh-TW" altLang="en-US" sz="2200" dirty="0" smtClean="0">
                <a:solidFill>
                  <a:srgbClr val="FF0000"/>
                </a:solidFill>
                <a:latin typeface="標楷體" panose="03000509000000000000" pitchFamily="65" charset="-120"/>
                <a:ea typeface="標楷體" panose="03000509000000000000" pitchFamily="65" charset="-120"/>
              </a:rPr>
              <a:t>同仁將公用或公有口罩、垃圾袋攜回私用，或採購履約廠商提供同仁於履約期間使用之物品不予歸還侵占私用，實務上仍論以貪污治罪條例，宜請注意</a:t>
            </a:r>
            <a:r>
              <a:rPr lang="en-US" altLang="zh-TW" sz="2200" dirty="0" smtClean="0">
                <a:solidFill>
                  <a:srgbClr val="FF0000"/>
                </a:solidFill>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1487897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1176864" y="1205369"/>
            <a:ext cx="6798734" cy="978729"/>
          </a:xfrm>
          <a:prstGeom prst="rect">
            <a:avLst/>
          </a:prstGeom>
        </p:spPr>
        <p:txBody>
          <a:bodyPr wrap="square">
            <a:spAutoFit/>
          </a:bodyPr>
          <a:lstStyle/>
          <a:p>
            <a:pPr lvl="0" defTabSz="914400">
              <a:lnSpc>
                <a:spcPct val="90000"/>
              </a:lnSpc>
              <a:spcBef>
                <a:spcPts val="1000"/>
              </a:spcBef>
              <a:defRPr/>
            </a:pP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利用人頭詐領僱工薪資</a:t>
            </a:r>
            <a:r>
              <a:rPr lang="en-US" altLang="zh-TW" sz="3200" b="1" dirty="0" smtClean="0">
                <a:latin typeface="標楷體" panose="03000509000000000000" pitchFamily="65" charset="-120"/>
                <a:ea typeface="標楷體" panose="03000509000000000000" pitchFamily="65" charset="-120"/>
              </a:rPr>
              <a:t>】</a:t>
            </a:r>
            <a:br>
              <a:rPr lang="en-US" altLang="zh-TW" sz="3200" b="1" dirty="0" smtClean="0">
                <a:latin typeface="標楷體" panose="03000509000000000000" pitchFamily="65" charset="-120"/>
                <a:ea typeface="標楷體" panose="03000509000000000000" pitchFamily="65" charset="-120"/>
              </a:rPr>
            </a:br>
            <a:r>
              <a:rPr lang="zh-TW" altLang="en-US" sz="3200" b="1" dirty="0" smtClean="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臺北地院 </a:t>
            </a:r>
            <a:r>
              <a:rPr lang="en-US" altLang="zh-TW" sz="3200" b="1" dirty="0">
                <a:latin typeface="標楷體" panose="03000509000000000000" pitchFamily="65" charset="-120"/>
                <a:ea typeface="標楷體" panose="03000509000000000000" pitchFamily="65" charset="-120"/>
              </a:rPr>
              <a:t>109 </a:t>
            </a:r>
            <a:r>
              <a:rPr lang="zh-TW" altLang="en-US" sz="3200" b="1" dirty="0">
                <a:latin typeface="標楷體" panose="03000509000000000000" pitchFamily="65" charset="-120"/>
                <a:ea typeface="標楷體" panose="03000509000000000000" pitchFamily="65" charset="-120"/>
              </a:rPr>
              <a:t>訴 </a:t>
            </a:r>
            <a:r>
              <a:rPr lang="en-US" altLang="zh-TW" sz="3200" b="1" dirty="0">
                <a:latin typeface="標楷體" panose="03000509000000000000" pitchFamily="65" charset="-120"/>
                <a:ea typeface="標楷體" panose="03000509000000000000" pitchFamily="65" charset="-120"/>
              </a:rPr>
              <a:t>229</a:t>
            </a:r>
            <a:r>
              <a:rPr lang="zh-TW" altLang="en-US" sz="3200" b="1" dirty="0">
                <a:latin typeface="標楷體" panose="03000509000000000000" pitchFamily="65" charset="-120"/>
                <a:ea typeface="標楷體" panose="03000509000000000000" pitchFamily="65" charset="-120"/>
              </a:rPr>
              <a:t>）</a:t>
            </a:r>
          </a:p>
        </p:txBody>
      </p:sp>
      <p:sp>
        <p:nvSpPr>
          <p:cNvPr id="3" name="矩形 2"/>
          <p:cNvSpPr/>
          <p:nvPr/>
        </p:nvSpPr>
        <p:spPr>
          <a:xfrm>
            <a:off x="1176864" y="2420888"/>
            <a:ext cx="6923527" cy="3785652"/>
          </a:xfrm>
          <a:prstGeom prst="rect">
            <a:avLst/>
          </a:prstGeom>
        </p:spPr>
        <p:txBody>
          <a:bodyPr wrap="square">
            <a:spAutoFit/>
          </a:bodyPr>
          <a:lstStyle/>
          <a:p>
            <a:pPr lvl="0">
              <a:defRPr/>
            </a:pPr>
            <a:r>
              <a:rPr lang="zh-TW" altLang="en-US" sz="2400" dirty="0" smtClean="0">
                <a:latin typeface="+mn-ea"/>
              </a:rPr>
              <a:t>       〇〇</a:t>
            </a:r>
            <a:r>
              <a:rPr lang="zh-TW" altLang="en-US" sz="2400" dirty="0">
                <a:latin typeface="+mn-ea"/>
              </a:rPr>
              <a:t>工作站辦理年度除草及清圳工程，係以實際僱工人數及每位僱</a:t>
            </a:r>
            <a:r>
              <a:rPr lang="zh-TW" altLang="en-US" sz="2400" dirty="0" smtClean="0">
                <a:latin typeface="+mn-ea"/>
              </a:rPr>
              <a:t>工之</a:t>
            </a:r>
            <a:r>
              <a:rPr lang="zh-TW" altLang="en-US" sz="2400" dirty="0">
                <a:latin typeface="+mn-ea"/>
              </a:rPr>
              <a:t>工作天數製作監工日報表，</a:t>
            </a:r>
            <a:r>
              <a:rPr lang="zh-TW" altLang="en-US" sz="2400" dirty="0">
                <a:solidFill>
                  <a:srgbClr val="FF0000"/>
                </a:solidFill>
                <a:latin typeface="+mn-ea"/>
              </a:rPr>
              <a:t>按僱工每日工資覈實統計工資，並製作僱工之使用工人請款</a:t>
            </a:r>
            <a:r>
              <a:rPr lang="zh-TW" altLang="en-US" sz="2400" dirty="0" smtClean="0">
                <a:solidFill>
                  <a:srgbClr val="FF0000"/>
                </a:solidFill>
                <a:latin typeface="+mn-ea"/>
              </a:rPr>
              <a:t>單</a:t>
            </a:r>
            <a:r>
              <a:rPr lang="zh-TW" altLang="en-US" sz="2400" dirty="0" smtClean="0">
                <a:latin typeface="+mn-ea"/>
              </a:rPr>
              <a:t>。</a:t>
            </a:r>
            <a:endParaRPr lang="en-US" altLang="zh-TW" sz="2400" dirty="0" smtClean="0">
              <a:latin typeface="+mn-ea"/>
            </a:endParaRPr>
          </a:p>
          <a:p>
            <a:pPr lvl="0">
              <a:defRPr/>
            </a:pPr>
            <a:r>
              <a:rPr lang="zh-TW" altLang="en-US" sz="2400" dirty="0">
                <a:latin typeface="+mn-ea"/>
              </a:rPr>
              <a:t> </a:t>
            </a:r>
            <a:r>
              <a:rPr lang="zh-TW" altLang="en-US" sz="2400" dirty="0" smtClean="0">
                <a:latin typeface="+mn-ea"/>
              </a:rPr>
              <a:t>       然</a:t>
            </a:r>
            <a:r>
              <a:rPr lang="zh-TW" altLang="en-US" sz="2400" dirty="0">
                <a:latin typeface="+mn-ea"/>
              </a:rPr>
              <a:t>渠等</a:t>
            </a:r>
            <a:r>
              <a:rPr lang="zh-TW" altLang="en-US" sz="2400" dirty="0" smtClean="0">
                <a:latin typeface="+mn-ea"/>
              </a:rPr>
              <a:t>自</a:t>
            </a:r>
            <a:r>
              <a:rPr lang="en-US" altLang="zh-TW" sz="2400" dirty="0" smtClean="0">
                <a:latin typeface="+mn-ea"/>
              </a:rPr>
              <a:t>90</a:t>
            </a:r>
            <a:r>
              <a:rPr lang="zh-TW" altLang="en-US" sz="2400" dirty="0" smtClean="0">
                <a:latin typeface="+mn-ea"/>
              </a:rPr>
              <a:t>年</a:t>
            </a:r>
            <a:r>
              <a:rPr lang="zh-TW" altLang="en-US" sz="2400" dirty="0">
                <a:latin typeface="+mn-ea"/>
              </a:rPr>
              <a:t>起</a:t>
            </a:r>
            <a:r>
              <a:rPr lang="zh-TW" altLang="en-US" sz="2400" dirty="0" smtClean="0">
                <a:latin typeface="+mn-ea"/>
              </a:rPr>
              <a:t>，分別</a:t>
            </a:r>
            <a:r>
              <a:rPr lang="zh-TW" altLang="en-US" sz="2400" dirty="0">
                <a:latin typeface="+mn-ea"/>
              </a:rPr>
              <a:t>於職務上所掌之工程監工日報表</a:t>
            </a:r>
            <a:r>
              <a:rPr lang="zh-TW" altLang="en-US" sz="2400" dirty="0" smtClean="0">
                <a:latin typeface="+mn-ea"/>
              </a:rPr>
              <a:t>及請款</a:t>
            </a:r>
            <a:r>
              <a:rPr lang="zh-TW" altLang="en-US" sz="2400" dirty="0">
                <a:latin typeface="+mn-ea"/>
              </a:rPr>
              <a:t>單上，接續不實登載工作人數、工款及工作</a:t>
            </a:r>
            <a:r>
              <a:rPr lang="zh-TW" altLang="en-US" sz="2400" dirty="0" smtClean="0">
                <a:latin typeface="+mn-ea"/>
              </a:rPr>
              <a:t>日期</a:t>
            </a:r>
            <a:r>
              <a:rPr lang="en-US" altLang="zh-TW" sz="2400" dirty="0" smtClean="0">
                <a:latin typeface="+mn-ea"/>
              </a:rPr>
              <a:t>(</a:t>
            </a:r>
            <a:r>
              <a:rPr lang="zh-TW" altLang="en-US" sz="2400" dirty="0" smtClean="0">
                <a:latin typeface="+mn-ea"/>
              </a:rPr>
              <a:t>即人頭詐領</a:t>
            </a:r>
            <a:r>
              <a:rPr lang="en-US" altLang="zh-TW" sz="2400" dirty="0" smtClean="0">
                <a:latin typeface="+mn-ea"/>
              </a:rPr>
              <a:t>)</a:t>
            </a:r>
            <a:r>
              <a:rPr lang="zh-TW" altLang="en-US" sz="2400" dirty="0" smtClean="0">
                <a:latin typeface="+mn-ea"/>
              </a:rPr>
              <a:t>，向</a:t>
            </a:r>
            <a:r>
              <a:rPr lang="zh-TW" altLang="en-US" sz="2400" dirty="0">
                <a:latin typeface="+mn-ea"/>
              </a:rPr>
              <a:t>不知情之會計及出納單位辦理</a:t>
            </a:r>
            <a:r>
              <a:rPr lang="zh-TW" altLang="en-US" sz="2400" dirty="0" smtClean="0">
                <a:latin typeface="+mn-ea"/>
              </a:rPr>
              <a:t>核銷後以支票或現金方式撥款，由</a:t>
            </a:r>
            <a:r>
              <a:rPr lang="zh-TW" altLang="en-US" sz="2400" dirty="0">
                <a:latin typeface="+mn-ea"/>
              </a:rPr>
              <a:t>渠等</a:t>
            </a:r>
            <a:r>
              <a:rPr lang="zh-TW" altLang="en-US" sz="2400" dirty="0" smtClean="0">
                <a:latin typeface="+mn-ea"/>
              </a:rPr>
              <a:t>扣除原先</a:t>
            </a:r>
            <a:r>
              <a:rPr lang="zh-TW" altLang="en-US" sz="2400" dirty="0">
                <a:latin typeface="+mn-ea"/>
              </a:rPr>
              <a:t>支付實際僱工款項後，詐得</a:t>
            </a:r>
            <a:r>
              <a:rPr lang="zh-TW" altLang="en-US" sz="2400" dirty="0" smtClean="0">
                <a:latin typeface="+mn-ea"/>
              </a:rPr>
              <a:t>共計</a:t>
            </a:r>
            <a:r>
              <a:rPr lang="en-US" altLang="zh-TW" sz="2400" dirty="0" smtClean="0">
                <a:latin typeface="+mn-ea"/>
              </a:rPr>
              <a:t>426 </a:t>
            </a:r>
            <a:r>
              <a:rPr lang="zh-TW" altLang="en-US" sz="2400" dirty="0" smtClean="0">
                <a:latin typeface="+mn-ea"/>
              </a:rPr>
              <a:t>萬</a:t>
            </a:r>
            <a:r>
              <a:rPr lang="en-US" altLang="zh-TW" sz="2400" dirty="0" smtClean="0">
                <a:latin typeface="+mn-ea"/>
              </a:rPr>
              <a:t>1,100 </a:t>
            </a:r>
            <a:r>
              <a:rPr lang="zh-TW" altLang="en-US" sz="2400" dirty="0">
                <a:latin typeface="+mn-ea"/>
              </a:rPr>
              <a:t>元。</a:t>
            </a:r>
            <a:endParaRPr kumimoji="0" lang="zh-TW" altLang="en-US" sz="2400" b="0"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3422047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矩形 4"/>
          <p:cNvSpPr/>
          <p:nvPr/>
        </p:nvSpPr>
        <p:spPr>
          <a:xfrm>
            <a:off x="611560" y="980728"/>
            <a:ext cx="7776864" cy="129266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rPr>
              <a:t>財政部女官員詐領高鐵出差費　</a:t>
            </a:r>
            <a:endParaRPr kumimoji="0" lang="en-US" altLang="zh-TW" sz="3000" b="1"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000" b="1"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rPr>
              <a:t>刷</a:t>
            </a:r>
            <a:r>
              <a:rPr kumimoji="0" lang="zh-TW" altLang="en-US" sz="30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rPr>
              <a:t>國旅卡破功認了來回都搭朋友</a:t>
            </a:r>
            <a:r>
              <a:rPr kumimoji="0" lang="zh-TW" altLang="en-US" sz="3000" b="1"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rPr>
              <a:t>車</a:t>
            </a:r>
            <a:r>
              <a:rPr kumimoji="0" lang="zh-TW" altLang="en-US" sz="30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rPr>
              <a:t/>
            </a:r>
            <a:br>
              <a:rPr kumimoji="0" lang="zh-TW" altLang="en-US" sz="30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rPr>
            </a:br>
            <a:r>
              <a:rPr kumimoji="0" lang="en-US" altLang="zh-TW" sz="1800" b="0" i="0" u="none" strike="noStrike" kern="1200" cap="none" spc="0" normalizeH="0" baseline="0" noProof="0" dirty="0" err="1" smtClean="0">
                <a:ln>
                  <a:noFill/>
                </a:ln>
                <a:solidFill>
                  <a:srgbClr val="003399"/>
                </a:solidFill>
                <a:effectLst/>
                <a:uLnTx/>
                <a:uFillTx/>
                <a:latin typeface="標楷體" panose="03000509000000000000" pitchFamily="65" charset="-120"/>
                <a:ea typeface="標楷體" panose="03000509000000000000" pitchFamily="65" charset="-120"/>
                <a:hlinkClick r:id="rId2"/>
              </a:rPr>
              <a:t>ETtoday</a:t>
            </a:r>
            <a:r>
              <a:rPr kumimoji="0" lang="zh-TW" altLang="en-US" sz="1800" b="0" i="0" u="none" strike="noStrike" kern="1200" cap="none" spc="0" normalizeH="0" baseline="0" noProof="0" dirty="0">
                <a:ln>
                  <a:noFill/>
                </a:ln>
                <a:solidFill>
                  <a:srgbClr val="003399"/>
                </a:solidFill>
                <a:effectLst/>
                <a:uLnTx/>
                <a:uFillTx/>
                <a:latin typeface="標楷體" panose="03000509000000000000" pitchFamily="65" charset="-120"/>
                <a:ea typeface="標楷體" panose="03000509000000000000" pitchFamily="65" charset="-120"/>
                <a:hlinkClick r:id="rId2"/>
              </a:rPr>
              <a:t>社會</a:t>
            </a:r>
            <a:r>
              <a:rPr kumimoji="0" lang="zh-TW" altLang="en-US" sz="1800" b="0" i="0" u="none" strike="noStrike" kern="1200" cap="none" spc="0" normalizeH="0" baseline="0" noProof="0" dirty="0" smtClean="0">
                <a:ln>
                  <a:noFill/>
                </a:ln>
                <a:solidFill>
                  <a:srgbClr val="003399"/>
                </a:solidFill>
                <a:effectLst/>
                <a:uLnTx/>
                <a:uFillTx/>
                <a:latin typeface="標楷體" panose="03000509000000000000" pitchFamily="65" charset="-120"/>
                <a:ea typeface="標楷體" panose="03000509000000000000" pitchFamily="65" charset="-120"/>
                <a:hlinkClick r:id="rId2"/>
              </a:rPr>
              <a:t>新聞</a:t>
            </a:r>
            <a:r>
              <a:rPr kumimoji="0" lang="zh-TW" altLang="en-US" sz="1800" b="0" i="0" u="none" strike="noStrike" kern="1200" cap="none" spc="0" normalizeH="0" baseline="0" noProof="0" dirty="0" smtClean="0">
                <a:ln>
                  <a:noFill/>
                </a:ln>
                <a:solidFill>
                  <a:srgbClr val="003399"/>
                </a:solidFill>
                <a:effectLst/>
                <a:uLnTx/>
                <a:uFillTx/>
                <a:latin typeface="標楷體" panose="03000509000000000000" pitchFamily="65" charset="-120"/>
                <a:ea typeface="標楷體" panose="03000509000000000000" pitchFamily="65" charset="-120"/>
              </a:rPr>
              <a:t> </a:t>
            </a:r>
            <a:r>
              <a:rPr kumimoji="0" lang="zh-TW" altLang="en-US" sz="18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記者</a:t>
            </a:r>
            <a:r>
              <a:rPr kumimoji="0"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劉昌松／</a:t>
            </a:r>
            <a:r>
              <a:rPr kumimoji="0" lang="zh-TW" altLang="en-US" sz="18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台北報導</a:t>
            </a:r>
            <a:r>
              <a:rPr kumimoji="0" lang="en-US" altLang="zh-TW" sz="18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111.02.18</a:t>
            </a:r>
            <a:endParaRPr kumimoji="0"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endParaRPr>
          </a:p>
        </p:txBody>
      </p:sp>
      <p:sp>
        <p:nvSpPr>
          <p:cNvPr id="6" name="矩形 5"/>
          <p:cNvSpPr/>
          <p:nvPr/>
        </p:nvSpPr>
        <p:spPr>
          <a:xfrm>
            <a:off x="827585" y="2297406"/>
            <a:ext cx="7704856" cy="3785652"/>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沈</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女是在</a:t>
            </a:r>
            <a:r>
              <a:rPr kumimoji="0" lang="en-US"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2020</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年</a:t>
            </a:r>
            <a:r>
              <a:rPr kumimoji="0" lang="en-US"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4</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月間，</a:t>
            </a:r>
            <a:r>
              <a:rPr kumimoji="0" lang="zh-TW" altLang="en-US" sz="24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從台北搭朋友車子到台南參加公務會議</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，晚上刷信用卡入住飯店，</a:t>
            </a:r>
            <a:r>
              <a:rPr kumimoji="0" lang="zh-TW" altLang="en-US" sz="24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隔天再搭朋友車子回台北，事後申請台南來回高鐵票</a:t>
            </a:r>
            <a:r>
              <a:rPr kumimoji="0" lang="zh-TW" altLang="en-US" sz="24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mn-cs"/>
              </a:rPr>
              <a:t>差旅費</a:t>
            </a:r>
            <a:r>
              <a:rPr kumimoji="0" lang="en-US" altLang="zh-TW" sz="24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原來</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沈女刷的信用卡就是綁定國旅卡，雖然沈女並沒有要使用國民旅遊補助自己的台南住宿，但是只要申請國旅補助，信用卡消費明細會一併列出來，承辦差旅費的同仁因此偶然間發現，應該搭高鐵當天來回的沈女，其實在台南住了一晚。</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檢察官</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考量她已有悔意，且無前科紀錄，犯後態度良好，因此依</a:t>
            </a:r>
            <a:r>
              <a:rPr kumimoji="0" lang="zh-TW" altLang="en-US" sz="24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詐欺罪</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給予緩起訴處分，處分期間</a:t>
            </a:r>
            <a:r>
              <a:rPr kumimoji="0" lang="en-US"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1</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年</a:t>
            </a:r>
            <a:r>
              <a:rPr kumimoji="0" lang="zh-TW" altLang="en-US"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a:t>
            </a:r>
            <a:endPar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Tree>
    <p:extLst>
      <p:ext uri="{BB962C8B-B14F-4D97-AF65-F5344CB8AC3E}">
        <p14:creationId xmlns:p14="http://schemas.microsoft.com/office/powerpoint/2010/main" val="2210492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1176864" y="1260769"/>
            <a:ext cx="6798734" cy="867930"/>
          </a:xfrm>
          <a:prstGeom prst="rect">
            <a:avLst/>
          </a:prstGeom>
        </p:spPr>
        <p:txBody>
          <a:bodyPr wrap="square">
            <a:spAutoFit/>
          </a:bodyPr>
          <a:lstStyle/>
          <a:p>
            <a:pPr lvl="0" algn="l" defTabSz="914400">
              <a:lnSpc>
                <a:spcPct val="90000"/>
              </a:lnSpc>
              <a:spcBef>
                <a:spcPts val="1000"/>
              </a:spcBef>
              <a:defRPr/>
            </a:pP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一審判決</a:t>
            </a:r>
            <a:r>
              <a:rPr lang="en-US" altLang="zh-TW" sz="2800" b="1" dirty="0" smtClean="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處</a:t>
            </a:r>
            <a:r>
              <a:rPr lang="zh-TW" altLang="en-US" sz="2800" b="1" dirty="0" smtClean="0">
                <a:latin typeface="標楷體" panose="03000509000000000000" pitchFamily="65" charset="-120"/>
                <a:ea typeface="標楷體" panose="03000509000000000000" pitchFamily="65" charset="-120"/>
              </a:rPr>
              <a:t>有期徒刑</a:t>
            </a:r>
            <a:r>
              <a:rPr lang="en-US" altLang="zh-TW" sz="2800" b="1" dirty="0" smtClean="0">
                <a:latin typeface="標楷體" panose="03000509000000000000" pitchFamily="65" charset="-120"/>
                <a:ea typeface="標楷體" panose="03000509000000000000" pitchFamily="65" charset="-120"/>
              </a:rPr>
              <a:t>3</a:t>
            </a:r>
            <a:r>
              <a:rPr lang="zh-TW" altLang="en-US" sz="2800" b="1" dirty="0" smtClean="0">
                <a:latin typeface="標楷體" panose="03000509000000000000" pitchFamily="65" charset="-120"/>
                <a:ea typeface="標楷體" panose="03000509000000000000" pitchFamily="65" charset="-120"/>
              </a:rPr>
              <a:t>年</a:t>
            </a:r>
            <a:r>
              <a:rPr lang="en-US" altLang="zh-TW" sz="2800" b="1" dirty="0" smtClean="0">
                <a:latin typeface="標楷體" panose="03000509000000000000" pitchFamily="65" charset="-120"/>
                <a:ea typeface="標楷體" panose="03000509000000000000" pitchFamily="65" charset="-120"/>
              </a:rPr>
              <a:t>10</a:t>
            </a:r>
            <a:r>
              <a:rPr lang="zh-TW" altLang="en-US" sz="2800" b="1" dirty="0" smtClean="0">
                <a:latin typeface="標楷體" panose="03000509000000000000" pitchFamily="65" charset="-120"/>
                <a:ea typeface="標楷體" panose="03000509000000000000" pitchFamily="65" charset="-120"/>
              </a:rPr>
              <a:t>月，</a:t>
            </a:r>
            <a:r>
              <a:rPr lang="zh-TW" altLang="en-US" sz="2800" b="1" dirty="0">
                <a:latin typeface="標楷體" panose="03000509000000000000" pitchFamily="65" charset="-120"/>
                <a:ea typeface="標楷體" panose="03000509000000000000" pitchFamily="65" charset="-120"/>
              </a:rPr>
              <a:t>併科</a:t>
            </a:r>
            <a:r>
              <a:rPr lang="zh-TW" altLang="en-US" sz="2800" b="1" dirty="0" smtClean="0">
                <a:latin typeface="標楷體" panose="03000509000000000000" pitchFamily="65" charset="-120"/>
                <a:ea typeface="標楷體" panose="03000509000000000000" pitchFamily="65" charset="-120"/>
              </a:rPr>
              <a:t>罰金</a:t>
            </a:r>
            <a:r>
              <a:rPr lang="en-US" altLang="zh-TW" sz="2800" b="1" dirty="0" smtClean="0">
                <a:latin typeface="標楷體" panose="03000509000000000000" pitchFamily="65" charset="-120"/>
                <a:ea typeface="標楷體" panose="03000509000000000000" pitchFamily="65" charset="-120"/>
              </a:rPr>
              <a:t>25</a:t>
            </a:r>
            <a:r>
              <a:rPr lang="zh-TW" altLang="en-US" sz="2800" b="1" dirty="0" smtClean="0">
                <a:latin typeface="標楷體" panose="03000509000000000000" pitchFamily="65" charset="-120"/>
                <a:ea typeface="標楷體" panose="03000509000000000000" pitchFamily="65" charset="-120"/>
              </a:rPr>
              <a:t>萬元，褫奪公權</a:t>
            </a:r>
            <a:r>
              <a:rPr lang="en-US" altLang="zh-TW" sz="2800" b="1" dirty="0" smtClean="0">
                <a:latin typeface="標楷體" panose="03000509000000000000" pitchFamily="65" charset="-120"/>
                <a:ea typeface="標楷體" panose="03000509000000000000" pitchFamily="65" charset="-120"/>
              </a:rPr>
              <a:t>3</a:t>
            </a:r>
            <a:r>
              <a:rPr lang="zh-TW" altLang="en-US" sz="2800" b="1" dirty="0" smtClean="0">
                <a:latin typeface="標楷體" panose="03000509000000000000" pitchFamily="65" charset="-120"/>
                <a:ea typeface="標楷體" panose="03000509000000000000" pitchFamily="65" charset="-120"/>
              </a:rPr>
              <a:t>年，犯罪所得均沒收。</a:t>
            </a:r>
            <a:endParaRPr kumimoji="0" lang="zh-TW" altLang="en-US" sz="28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endParaRPr>
          </a:p>
        </p:txBody>
      </p:sp>
      <p:sp>
        <p:nvSpPr>
          <p:cNvPr id="3" name="矩形 2"/>
          <p:cNvSpPr/>
          <p:nvPr/>
        </p:nvSpPr>
        <p:spPr>
          <a:xfrm>
            <a:off x="1176864" y="2608069"/>
            <a:ext cx="6923527" cy="1384995"/>
          </a:xfrm>
          <a:prstGeom prst="rect">
            <a:avLst/>
          </a:prstGeom>
        </p:spPr>
        <p:txBody>
          <a:bodyPr wrap="square">
            <a:spAutoFit/>
          </a:bodyPr>
          <a:lstStyle/>
          <a:p>
            <a:pPr lvl="0">
              <a:defRPr/>
            </a:pPr>
            <a:r>
              <a:rPr kumimoji="0" lang="en-US" altLang="zh-TW" sz="2800" b="0" i="0" u="none" strike="noStrike" kern="1200" cap="none" spc="0" normalizeH="0" baseline="0" noProof="0" dirty="0" smtClean="0">
                <a:ln>
                  <a:noFill/>
                </a:ln>
                <a:solidFill>
                  <a:prstClr val="black"/>
                </a:solidFill>
                <a:effectLst/>
                <a:uLnTx/>
                <a:uFillTx/>
                <a:latin typeface="+mn-ea"/>
              </a:rPr>
              <a:t>【</a:t>
            </a:r>
            <a:r>
              <a:rPr kumimoji="0" lang="zh-TW" altLang="en-US" sz="2800" b="0" i="0" u="none" strike="noStrike" kern="1200" cap="none" spc="0" normalizeH="0" baseline="0" noProof="0" dirty="0">
                <a:ln>
                  <a:noFill/>
                </a:ln>
                <a:solidFill>
                  <a:prstClr val="black"/>
                </a:solidFill>
                <a:effectLst/>
                <a:uLnTx/>
                <a:uFillTx/>
                <a:latin typeface="+mn-ea"/>
              </a:rPr>
              <a:t>研析</a:t>
            </a:r>
            <a:r>
              <a:rPr kumimoji="0" lang="en-US" altLang="zh-TW" sz="2800" b="0" i="0" u="none" strike="noStrike" kern="1200" cap="none" spc="0" normalizeH="0" baseline="0" noProof="0" dirty="0" smtClean="0">
                <a:ln>
                  <a:noFill/>
                </a:ln>
                <a:solidFill>
                  <a:prstClr val="black"/>
                </a:solidFill>
                <a:effectLst/>
                <a:uLnTx/>
                <a:uFillTx/>
                <a:latin typeface="+mn-ea"/>
              </a:rPr>
              <a:t>】</a:t>
            </a:r>
            <a:r>
              <a:rPr lang="zh-TW" altLang="en-US" sz="2800" dirty="0">
                <a:latin typeface="+mn-ea"/>
              </a:rPr>
              <a:t>對於領取日薪之雇工，建議薪資發放由出納以轉帳方式為之，避免以 現金支付，以防範利用人頭詐領雇工薪資弊端。 </a:t>
            </a:r>
            <a:endParaRPr kumimoji="0" lang="en-US" altLang="zh-TW" sz="2800" b="0" i="0" u="none" strike="noStrike" kern="1200" cap="none" spc="0" normalizeH="0" baseline="0" noProof="0" dirty="0" smtClean="0">
              <a:ln>
                <a:noFill/>
              </a:ln>
              <a:solidFill>
                <a:prstClr val="black"/>
              </a:solidFill>
              <a:effectLst/>
              <a:uLnTx/>
              <a:uFillTx/>
              <a:latin typeface="+mn-ea"/>
            </a:endParaRPr>
          </a:p>
        </p:txBody>
      </p:sp>
      <p:sp>
        <p:nvSpPr>
          <p:cNvPr id="6" name="文字方塊 5"/>
          <p:cNvSpPr txBox="1"/>
          <p:nvPr/>
        </p:nvSpPr>
        <p:spPr>
          <a:xfrm>
            <a:off x="1176864" y="4195435"/>
            <a:ext cx="6923527" cy="1446550"/>
          </a:xfrm>
          <a:prstGeom prst="rect">
            <a:avLst/>
          </a:prstGeom>
          <a:noFill/>
        </p:spPr>
        <p:txBody>
          <a:bodyPr wrap="square" rtlCol="0">
            <a:spAutoFit/>
          </a:bodyPr>
          <a:lstStyle/>
          <a:p>
            <a:r>
              <a:rPr lang="en-US" altLang="zh-TW" sz="2200" dirty="0" smtClean="0">
                <a:solidFill>
                  <a:srgbClr val="FF0000"/>
                </a:solidFill>
                <a:latin typeface="標楷體" panose="03000509000000000000" pitchFamily="65" charset="-120"/>
                <a:ea typeface="標楷體" panose="03000509000000000000" pitchFamily="65" charset="-120"/>
              </a:rPr>
              <a:t>Q</a:t>
            </a:r>
            <a:r>
              <a:rPr lang="zh-TW" altLang="en-US" sz="2200" dirty="0" smtClean="0">
                <a:solidFill>
                  <a:srgbClr val="FF0000"/>
                </a:solidFill>
                <a:latin typeface="標楷體" panose="03000509000000000000" pitchFamily="65" charset="-120"/>
                <a:ea typeface="標楷體" panose="03000509000000000000" pitchFamily="65" charset="-120"/>
              </a:rPr>
              <a:t>實務問題思考：</a:t>
            </a:r>
            <a:endParaRPr lang="en-US" altLang="zh-TW" sz="2200" dirty="0" smtClean="0">
              <a:solidFill>
                <a:srgbClr val="FF0000"/>
              </a:solidFill>
              <a:latin typeface="標楷體" panose="03000509000000000000" pitchFamily="65" charset="-120"/>
              <a:ea typeface="標楷體" panose="03000509000000000000" pitchFamily="65" charset="-120"/>
            </a:endParaRPr>
          </a:p>
          <a:p>
            <a:r>
              <a:rPr lang="zh-TW" altLang="en-US" sz="2200" dirty="0" smtClean="0">
                <a:solidFill>
                  <a:srgbClr val="FF0000"/>
                </a:solidFill>
                <a:latin typeface="標楷體" panose="03000509000000000000" pitchFamily="65" charset="-120"/>
                <a:ea typeface="標楷體" panose="03000509000000000000" pitchFamily="65" charset="-120"/>
              </a:rPr>
              <a:t>同仁於各自計畫或辦理民間委託之計畫所僱用之按日給付薪酬之僱工，其款項之給付如涉有不實，有貪污治罪條例適用餘地，宜請注意</a:t>
            </a:r>
            <a:r>
              <a:rPr lang="en-US" altLang="zh-TW" sz="2200" dirty="0" smtClean="0">
                <a:solidFill>
                  <a:srgbClr val="FF0000"/>
                </a:solidFill>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431996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1146985" y="1379501"/>
            <a:ext cx="6798734" cy="978729"/>
          </a:xfrm>
          <a:prstGeom prst="rect">
            <a:avLst/>
          </a:prstGeom>
        </p:spPr>
        <p:txBody>
          <a:bodyPr wrap="square">
            <a:spAutoFit/>
          </a:bodyPr>
          <a:lstStyle/>
          <a:p>
            <a:pPr lvl="0" defTabSz="914400">
              <a:lnSpc>
                <a:spcPct val="90000"/>
              </a:lnSpc>
              <a:spcBef>
                <a:spcPts val="1000"/>
              </a:spcBef>
              <a:defRPr/>
            </a:pP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刷卡假</a:t>
            </a:r>
            <a:r>
              <a:rPr lang="zh-TW" altLang="en-US" sz="3200" b="1" dirty="0">
                <a:solidFill>
                  <a:srgbClr val="FF0000"/>
                </a:solidFill>
                <a:latin typeface="標楷體" panose="03000509000000000000" pitchFamily="65" charset="-120"/>
                <a:ea typeface="標楷體" panose="03000509000000000000" pitchFamily="65" charset="-120"/>
              </a:rPr>
              <a:t>加班</a:t>
            </a:r>
            <a:r>
              <a:rPr lang="en-US" altLang="zh-TW" sz="3200" b="1" dirty="0" smtClean="0">
                <a:latin typeface="標楷體" panose="03000509000000000000" pitchFamily="65" charset="-120"/>
                <a:ea typeface="標楷體" panose="03000509000000000000" pitchFamily="65" charset="-120"/>
              </a:rPr>
              <a:t>】</a:t>
            </a:r>
            <a:br>
              <a:rPr lang="en-US" altLang="zh-TW" sz="3200" b="1" dirty="0" smtClean="0">
                <a:latin typeface="標楷體" panose="03000509000000000000" pitchFamily="65" charset="-120"/>
                <a:ea typeface="標楷體" panose="03000509000000000000" pitchFamily="65" charset="-120"/>
              </a:rPr>
            </a:br>
            <a:r>
              <a:rPr lang="zh-TW" altLang="en-US" sz="3200" b="1" dirty="0" smtClean="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臺南地院 </a:t>
            </a:r>
            <a:r>
              <a:rPr lang="en-US" altLang="zh-TW" sz="3200" b="1" dirty="0">
                <a:latin typeface="標楷體" panose="03000509000000000000" pitchFamily="65" charset="-120"/>
                <a:ea typeface="標楷體" panose="03000509000000000000" pitchFamily="65" charset="-120"/>
              </a:rPr>
              <a:t>108 </a:t>
            </a:r>
            <a:r>
              <a:rPr lang="zh-TW" altLang="en-US" sz="3200" b="1" dirty="0">
                <a:latin typeface="標楷體" panose="03000509000000000000" pitchFamily="65" charset="-120"/>
                <a:ea typeface="標楷體" panose="03000509000000000000" pitchFamily="65" charset="-120"/>
              </a:rPr>
              <a:t>訴 </a:t>
            </a:r>
            <a:r>
              <a:rPr lang="en-US" altLang="zh-TW" sz="3200" b="1" dirty="0">
                <a:latin typeface="標楷體" panose="03000509000000000000" pitchFamily="65" charset="-120"/>
                <a:ea typeface="標楷體" panose="03000509000000000000" pitchFamily="65" charset="-120"/>
              </a:rPr>
              <a:t>1368</a:t>
            </a:r>
            <a:r>
              <a:rPr lang="zh-TW" altLang="en-US" sz="3200" b="1" dirty="0">
                <a:latin typeface="標楷體" panose="03000509000000000000" pitchFamily="65" charset="-120"/>
                <a:ea typeface="標楷體" panose="03000509000000000000" pitchFamily="65" charset="-120"/>
              </a:rPr>
              <a:t>）</a:t>
            </a:r>
          </a:p>
        </p:txBody>
      </p:sp>
      <p:sp>
        <p:nvSpPr>
          <p:cNvPr id="3" name="矩形 2"/>
          <p:cNvSpPr/>
          <p:nvPr/>
        </p:nvSpPr>
        <p:spPr>
          <a:xfrm>
            <a:off x="1176864" y="2441578"/>
            <a:ext cx="6923527"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mn-ea"/>
                <a:cs typeface="+mn-cs"/>
              </a:rPr>
              <a:t>        王</a:t>
            </a:r>
            <a:r>
              <a:rPr kumimoji="0" lang="zh-TW" altLang="en-US" sz="2400" b="0" i="0" u="none" strike="noStrike" kern="1200" cap="none" spc="0" normalizeH="0" baseline="0" noProof="0" dirty="0">
                <a:ln>
                  <a:noFill/>
                </a:ln>
                <a:solidFill>
                  <a:prstClr val="black"/>
                </a:solidFill>
                <a:effectLst/>
                <a:uLnTx/>
                <a:uFillTx/>
                <a:latin typeface="+mn-ea"/>
                <a:cs typeface="+mn-cs"/>
              </a:rPr>
              <a:t>○○擔任○○市環保局衛生稽查員</a:t>
            </a:r>
            <a:r>
              <a:rPr kumimoji="0" lang="zh-TW" altLang="en-US" sz="2400" b="0" i="0" u="none" strike="noStrike" kern="1200" cap="none" spc="0" normalizeH="0" baseline="0" noProof="0" dirty="0" smtClean="0">
                <a:ln>
                  <a:noFill/>
                </a:ln>
                <a:solidFill>
                  <a:prstClr val="black"/>
                </a:solidFill>
                <a:effectLst/>
                <a:uLnTx/>
                <a:uFillTx/>
                <a:latin typeface="+mn-ea"/>
                <a:cs typeface="+mn-cs"/>
              </a:rPr>
              <a:t>，明知</a:t>
            </a:r>
            <a:r>
              <a:rPr kumimoji="0" lang="zh-TW" altLang="en-US" sz="2400" b="0" i="0" u="none" strike="noStrike" kern="1200" cap="none" spc="0" normalizeH="0" baseline="0" noProof="0" dirty="0">
                <a:ln>
                  <a:noFill/>
                </a:ln>
                <a:solidFill>
                  <a:prstClr val="black"/>
                </a:solidFill>
                <a:effectLst/>
                <a:uLnTx/>
                <a:uFillTx/>
                <a:latin typeface="+mn-ea"/>
                <a:cs typeface="+mn-cs"/>
              </a:rPr>
              <a:t>員工請領加班費應有實際之加班</a:t>
            </a:r>
            <a:r>
              <a:rPr kumimoji="0" lang="zh-TW" altLang="en-US" sz="2400" b="0" i="0" u="none" strike="noStrike" kern="1200" cap="none" spc="0" normalizeH="0" baseline="0" noProof="0" dirty="0" smtClean="0">
                <a:ln>
                  <a:noFill/>
                </a:ln>
                <a:solidFill>
                  <a:prstClr val="black"/>
                </a:solidFill>
                <a:effectLst/>
                <a:uLnTx/>
                <a:uFillTx/>
                <a:latin typeface="+mn-ea"/>
                <a:cs typeface="+mn-cs"/>
              </a:rPr>
              <a:t>行為</a:t>
            </a:r>
            <a:r>
              <a:rPr kumimoji="0" lang="zh-TW" altLang="en-US" sz="2400" b="0" i="0" u="none" strike="noStrike" kern="1200" cap="none" spc="0" normalizeH="0" baseline="0" noProof="0" dirty="0">
                <a:ln>
                  <a:noFill/>
                </a:ln>
                <a:solidFill>
                  <a:prstClr val="black"/>
                </a:solidFill>
                <a:effectLst/>
                <a:uLnTx/>
                <a:uFillTx/>
                <a:latin typeface="+mn-ea"/>
                <a:cs typeface="+mn-cs"/>
              </a:rPr>
              <a:t>並據以覈實報</a:t>
            </a:r>
            <a:r>
              <a:rPr kumimoji="0" lang="zh-TW" altLang="en-US" sz="2400" b="0" i="0" u="none" strike="noStrike" kern="1200" cap="none" spc="0" normalizeH="0" baseline="0" noProof="0" dirty="0" smtClean="0">
                <a:ln>
                  <a:noFill/>
                </a:ln>
                <a:solidFill>
                  <a:prstClr val="black"/>
                </a:solidFill>
                <a:effectLst/>
                <a:uLnTx/>
                <a:uFillTx/>
                <a:latin typeface="+mn-ea"/>
                <a:cs typeface="+mn-cs"/>
              </a:rPr>
              <a:t>支，</a:t>
            </a:r>
            <a:r>
              <a:rPr kumimoji="0" lang="zh-TW" altLang="en-US" sz="2400" b="0" i="0" u="none" strike="noStrike" kern="1200" cap="none" spc="0" normalizeH="0" baseline="0" noProof="0" dirty="0">
                <a:ln>
                  <a:noFill/>
                </a:ln>
                <a:solidFill>
                  <a:prstClr val="black"/>
                </a:solidFill>
                <a:effectLst/>
                <a:uLnTx/>
                <a:uFillTx/>
                <a:latin typeface="+mn-ea"/>
                <a:cs typeface="+mn-cs"/>
              </a:rPr>
              <a:t>竟多次</a:t>
            </a:r>
            <a:r>
              <a:rPr kumimoji="0" lang="zh-TW" altLang="en-US" sz="2400" b="0" i="0" u="none" strike="noStrike" kern="1200" cap="none" spc="0" normalizeH="0" baseline="0" noProof="0" dirty="0" smtClean="0">
                <a:ln>
                  <a:noFill/>
                </a:ln>
                <a:solidFill>
                  <a:prstClr val="black"/>
                </a:solidFill>
                <a:effectLst/>
                <a:uLnTx/>
                <a:uFillTx/>
                <a:latin typeface="+mn-ea"/>
                <a:cs typeface="+mn-cs"/>
              </a:rPr>
              <a:t>事先填報</a:t>
            </a:r>
            <a:r>
              <a:rPr kumimoji="0" lang="zh-TW" altLang="en-US" sz="2400" b="0" i="0" u="none" strike="noStrike" kern="1200" cap="none" spc="0" normalizeH="0" baseline="0" noProof="0" dirty="0">
                <a:ln>
                  <a:noFill/>
                </a:ln>
                <a:solidFill>
                  <a:prstClr val="black"/>
                </a:solidFill>
                <a:effectLst/>
                <a:uLnTx/>
                <a:uFillTx/>
                <a:latin typeface="+mn-ea"/>
                <a:cs typeface="+mn-cs"/>
              </a:rPr>
              <a:t>不實申請加班</a:t>
            </a:r>
            <a:r>
              <a:rPr kumimoji="0" lang="zh-TW" altLang="en-US" sz="2400" b="0" i="0" u="none" strike="noStrike" kern="1200" cap="none" spc="0" normalizeH="0" baseline="0" noProof="0" dirty="0" smtClean="0">
                <a:ln>
                  <a:noFill/>
                </a:ln>
                <a:solidFill>
                  <a:prstClr val="black"/>
                </a:solidFill>
                <a:effectLst/>
                <a:uLnTx/>
                <a:uFillTx/>
                <a:latin typeface="+mn-ea"/>
                <a:cs typeface="+mn-cs"/>
              </a:rPr>
              <a:t>時間</a:t>
            </a:r>
            <a:r>
              <a:rPr kumimoji="0" lang="zh-TW" altLang="en-US" sz="2400" b="0" i="0" u="none" strike="noStrike" kern="1200" cap="none" spc="0" normalizeH="0" baseline="0" noProof="0" dirty="0">
                <a:ln>
                  <a:noFill/>
                </a:ln>
                <a:solidFill>
                  <a:prstClr val="black"/>
                </a:solidFill>
                <a:effectLst/>
                <a:uLnTx/>
                <a:uFillTx/>
                <a:latin typeface="+mn-ea"/>
                <a:cs typeface="+mn-cs"/>
              </a:rPr>
              <a:t>，並註明加班事由為「資源回收」</a:t>
            </a:r>
            <a:r>
              <a:rPr kumimoji="0" lang="zh-TW" altLang="en-US" sz="2400" b="0" i="0" u="none" strike="noStrike" kern="1200" cap="none" spc="0" normalizeH="0" baseline="0" noProof="0" dirty="0" smtClean="0">
                <a:ln>
                  <a:noFill/>
                </a:ln>
                <a:solidFill>
                  <a:prstClr val="black"/>
                </a:solidFill>
                <a:effectLst/>
                <a:uLnTx/>
                <a:uFillTx/>
                <a:latin typeface="+mn-ea"/>
                <a:cs typeface="+mn-cs"/>
              </a:rPr>
              <a:t>，</a:t>
            </a:r>
            <a:r>
              <a:rPr kumimoji="0" lang="zh-TW" altLang="en-US" sz="2400" b="0" i="0" u="none" strike="noStrike" kern="1200" cap="none" spc="0" normalizeH="0" baseline="0" noProof="0" dirty="0" smtClean="0">
                <a:ln>
                  <a:noFill/>
                </a:ln>
                <a:solidFill>
                  <a:srgbClr val="FF0000"/>
                </a:solidFill>
                <a:effectLst/>
                <a:uLnTx/>
                <a:uFillTx/>
                <a:latin typeface="+mn-ea"/>
                <a:cs typeface="+mn-cs"/>
              </a:rPr>
              <a:t>卻未</a:t>
            </a:r>
            <a:r>
              <a:rPr kumimoji="0" lang="zh-TW" altLang="en-US" sz="2400" b="0" i="0" u="none" strike="noStrike" kern="1200" cap="none" spc="0" normalizeH="0" baseline="0" noProof="0" dirty="0">
                <a:ln>
                  <a:noFill/>
                </a:ln>
                <a:solidFill>
                  <a:srgbClr val="FF0000"/>
                </a:solidFill>
                <a:effectLst/>
                <a:uLnTx/>
                <a:uFillTx/>
                <a:latin typeface="+mn-ea"/>
                <a:cs typeface="+mn-cs"/>
              </a:rPr>
              <a:t>依</a:t>
            </a:r>
            <a:r>
              <a:rPr kumimoji="0" lang="zh-TW" altLang="en-US" sz="2400" b="0" i="0" u="none" strike="noStrike" kern="1200" cap="none" spc="0" normalizeH="0" baseline="0" noProof="0" dirty="0" smtClean="0">
                <a:ln>
                  <a:noFill/>
                </a:ln>
                <a:solidFill>
                  <a:srgbClr val="FF0000"/>
                </a:solidFill>
                <a:effectLst/>
                <a:uLnTx/>
                <a:uFillTx/>
                <a:latin typeface="+mn-ea"/>
                <a:cs typeface="+mn-cs"/>
              </a:rPr>
              <a:t>規定在</a:t>
            </a:r>
            <a:r>
              <a:rPr kumimoji="0" lang="zh-TW" altLang="en-US" sz="2400" b="0" i="0" u="none" strike="noStrike" kern="1200" cap="none" spc="0" normalizeH="0" baseline="0" noProof="0" dirty="0">
                <a:ln>
                  <a:noFill/>
                </a:ln>
                <a:solidFill>
                  <a:srgbClr val="FF0000"/>
                </a:solidFill>
                <a:effectLst/>
                <a:uLnTx/>
                <a:uFillTx/>
                <a:latin typeface="+mn-ea"/>
                <a:cs typeface="+mn-cs"/>
              </a:rPr>
              <a:t>辦公處所執行資源回收之加班職務，卻逕自離開辦公處所</a:t>
            </a:r>
            <a:r>
              <a:rPr kumimoji="0" lang="zh-TW" altLang="en-US" sz="2400" b="0" i="0" u="none" strike="noStrike" kern="1200" cap="none" spc="0" normalizeH="0" baseline="0" noProof="0" dirty="0">
                <a:ln>
                  <a:noFill/>
                </a:ln>
                <a:solidFill>
                  <a:prstClr val="black"/>
                </a:solidFill>
                <a:effectLst/>
                <a:uLnTx/>
                <a:uFillTx/>
                <a:latin typeface="+mn-ea"/>
                <a:cs typeface="+mn-cs"/>
              </a:rPr>
              <a:t>，騎乘</a:t>
            </a:r>
            <a:r>
              <a:rPr kumimoji="0" lang="zh-TW" altLang="en-US" sz="2400" b="0" i="0" u="none" strike="noStrike" kern="1200" cap="none" spc="0" normalizeH="0" baseline="0" noProof="0" dirty="0" smtClean="0">
                <a:ln>
                  <a:noFill/>
                </a:ln>
                <a:solidFill>
                  <a:prstClr val="black"/>
                </a:solidFill>
                <a:effectLst/>
                <a:uLnTx/>
                <a:uFillTx/>
                <a:latin typeface="+mn-ea"/>
                <a:cs typeface="+mn-cs"/>
              </a:rPr>
              <a:t>機車</a:t>
            </a:r>
            <a:r>
              <a:rPr kumimoji="0" lang="zh-TW" altLang="en-US" sz="2400" b="0" i="0" u="none" strike="noStrike" kern="1200" cap="none" spc="0" normalizeH="0" baseline="0" noProof="0" dirty="0">
                <a:ln>
                  <a:noFill/>
                </a:ln>
                <a:solidFill>
                  <a:prstClr val="black"/>
                </a:solidFill>
                <a:effectLst/>
                <a:uLnTx/>
                <a:uFillTx/>
                <a:latin typeface="+mn-ea"/>
                <a:cs typeface="+mn-cs"/>
              </a:rPr>
              <a:t>前往牛肉麵店工作，嗣後再返回辦公處所刷退下班</a:t>
            </a:r>
            <a:r>
              <a:rPr kumimoji="0" lang="zh-TW" altLang="en-US" sz="2400" b="0" i="0" u="none" strike="noStrike" kern="1200" cap="none" spc="0" normalizeH="0" baseline="0" noProof="0" dirty="0" smtClean="0">
                <a:ln>
                  <a:noFill/>
                </a:ln>
                <a:solidFill>
                  <a:prstClr val="black"/>
                </a:solidFill>
                <a:effectLst/>
                <a:uLnTx/>
                <a:uFillTx/>
                <a:latin typeface="+mn-ea"/>
                <a:cs typeface="+mn-cs"/>
              </a:rPr>
              <a:t>。致</a:t>
            </a:r>
            <a:r>
              <a:rPr kumimoji="0" lang="zh-TW" altLang="en-US" sz="2400" b="0" i="0" u="none" strike="noStrike" kern="1200" cap="none" spc="0" normalizeH="0" baseline="0" noProof="0" dirty="0">
                <a:ln>
                  <a:noFill/>
                </a:ln>
                <a:solidFill>
                  <a:prstClr val="black"/>
                </a:solidFill>
                <a:effectLst/>
                <a:uLnTx/>
                <a:uFillTx/>
                <a:latin typeface="+mn-ea"/>
                <a:cs typeface="+mn-cs"/>
              </a:rPr>
              <a:t>機關審核人員陷於錯誤，核發</a:t>
            </a:r>
            <a:r>
              <a:rPr kumimoji="0" lang="zh-TW" altLang="en-US" sz="2400" b="0" i="0" u="none" strike="noStrike" kern="1200" cap="none" spc="0" normalizeH="0" baseline="0" noProof="0" dirty="0" smtClean="0">
                <a:ln>
                  <a:noFill/>
                </a:ln>
                <a:solidFill>
                  <a:prstClr val="black"/>
                </a:solidFill>
                <a:effectLst/>
                <a:uLnTx/>
                <a:uFillTx/>
                <a:latin typeface="+mn-ea"/>
                <a:cs typeface="+mn-cs"/>
              </a:rPr>
              <a:t>加班費</a:t>
            </a:r>
            <a:r>
              <a:rPr kumimoji="0" lang="zh-TW" altLang="en-US" sz="2400" b="0" i="0" u="none" strike="noStrike" kern="1200" cap="none" spc="0" normalizeH="0" baseline="0" noProof="0" dirty="0">
                <a:ln>
                  <a:noFill/>
                </a:ln>
                <a:solidFill>
                  <a:prstClr val="black"/>
                </a:solidFill>
                <a:effectLst/>
                <a:uLnTx/>
                <a:uFillTx/>
                <a:latin typeface="+mn-ea"/>
                <a:cs typeface="+mn-cs"/>
              </a:rPr>
              <a:t>共計新臺幣 </a:t>
            </a:r>
            <a:r>
              <a:rPr kumimoji="0" lang="en-US" altLang="zh-TW" sz="2400" b="0" i="0" u="none" strike="noStrike" kern="1200" cap="none" spc="0" normalizeH="0" baseline="0" noProof="0" dirty="0">
                <a:ln>
                  <a:noFill/>
                </a:ln>
                <a:solidFill>
                  <a:prstClr val="black"/>
                </a:solidFill>
                <a:effectLst/>
                <a:uLnTx/>
                <a:uFillTx/>
                <a:latin typeface="+mn-ea"/>
                <a:cs typeface="+mn-cs"/>
              </a:rPr>
              <a:t>8,704 </a:t>
            </a:r>
            <a:r>
              <a:rPr kumimoji="0" lang="zh-TW" altLang="en-US" sz="2400" b="0" i="0" u="none" strike="noStrike" kern="1200" cap="none" spc="0" normalizeH="0" baseline="0" noProof="0" dirty="0" smtClean="0">
                <a:ln>
                  <a:noFill/>
                </a:ln>
                <a:solidFill>
                  <a:prstClr val="black"/>
                </a:solidFill>
                <a:effectLst/>
                <a:uLnTx/>
                <a:uFillTx/>
                <a:latin typeface="+mn-ea"/>
                <a:cs typeface="+mn-cs"/>
              </a:rPr>
              <a:t>元。</a:t>
            </a:r>
            <a:endParaRPr kumimoji="0" lang="zh-TW" altLang="en-US" sz="2400" b="0" i="0" u="none" strike="noStrike" kern="1200" cap="none" spc="0" normalizeH="0" baseline="0" noProof="0" dirty="0">
              <a:ln>
                <a:noFill/>
              </a:ln>
              <a:solidFill>
                <a:prstClr val="black"/>
              </a:solidFill>
              <a:effectLst/>
              <a:uLnTx/>
              <a:uFillTx/>
              <a:latin typeface="+mn-ea"/>
              <a:cs typeface="+mn-cs"/>
            </a:endParaRPr>
          </a:p>
        </p:txBody>
      </p:sp>
    </p:spTree>
    <p:extLst>
      <p:ext uri="{BB962C8B-B14F-4D97-AF65-F5344CB8AC3E}">
        <p14:creationId xmlns:p14="http://schemas.microsoft.com/office/powerpoint/2010/main" val="1883527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1176864" y="1260768"/>
            <a:ext cx="6798734" cy="867930"/>
          </a:xfrm>
          <a:prstGeom prst="rect">
            <a:avLst/>
          </a:prstGeom>
        </p:spPr>
        <p:txBody>
          <a:bodyPr wrap="square">
            <a:spAutoFit/>
          </a:bodyPr>
          <a:lstStyle/>
          <a:p>
            <a:pPr lvl="0" algn="l" defTabSz="914400">
              <a:lnSpc>
                <a:spcPct val="90000"/>
              </a:lnSpc>
              <a:spcBef>
                <a:spcPts val="1000"/>
              </a:spcBef>
              <a:defRPr/>
            </a:pP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一審判決</a:t>
            </a:r>
            <a:r>
              <a:rPr lang="en-US" altLang="zh-TW" sz="2800" b="1" dirty="0" smtClean="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處有期徒刑 </a:t>
            </a:r>
            <a:r>
              <a:rPr lang="en-US" altLang="zh-TW" sz="2800" b="1" dirty="0">
                <a:latin typeface="標楷體" panose="03000509000000000000" pitchFamily="65" charset="-120"/>
                <a:ea typeface="標楷體" panose="03000509000000000000" pitchFamily="65" charset="-120"/>
              </a:rPr>
              <a:t>1 </a:t>
            </a:r>
            <a:r>
              <a:rPr lang="zh-TW" altLang="en-US" sz="2800" b="1" dirty="0">
                <a:latin typeface="標楷體" panose="03000509000000000000" pitchFamily="65" charset="-120"/>
                <a:ea typeface="標楷體" panose="03000509000000000000" pitchFamily="65" charset="-120"/>
              </a:rPr>
              <a:t>年 </a:t>
            </a:r>
            <a:r>
              <a:rPr lang="en-US" altLang="zh-TW" sz="2800" b="1" dirty="0">
                <a:latin typeface="標楷體" panose="03000509000000000000" pitchFamily="65" charset="-120"/>
                <a:ea typeface="標楷體" panose="03000509000000000000" pitchFamily="65" charset="-120"/>
              </a:rPr>
              <a:t>10 </a:t>
            </a:r>
            <a:r>
              <a:rPr lang="zh-TW" altLang="en-US" sz="2800" b="1" dirty="0">
                <a:latin typeface="標楷體" panose="03000509000000000000" pitchFamily="65" charset="-120"/>
                <a:ea typeface="標楷體" panose="03000509000000000000" pitchFamily="65" charset="-120"/>
              </a:rPr>
              <a:t>月，緩刑 </a:t>
            </a:r>
            <a:r>
              <a:rPr lang="en-US" altLang="zh-TW" sz="2800" b="1" dirty="0">
                <a:latin typeface="標楷體" panose="03000509000000000000" pitchFamily="65" charset="-120"/>
                <a:ea typeface="標楷體" panose="03000509000000000000" pitchFamily="65" charset="-120"/>
              </a:rPr>
              <a:t>3 </a:t>
            </a:r>
            <a:r>
              <a:rPr lang="zh-TW" altLang="en-US" sz="2800" b="1" dirty="0">
                <a:latin typeface="標楷體" panose="03000509000000000000" pitchFamily="65" charset="-120"/>
                <a:ea typeface="標楷體" panose="03000509000000000000" pitchFamily="65" charset="-120"/>
              </a:rPr>
              <a:t>年，褫奪公權 </a:t>
            </a:r>
            <a:r>
              <a:rPr lang="en-US" altLang="zh-TW" sz="2800" b="1" dirty="0">
                <a:latin typeface="標楷體" panose="03000509000000000000" pitchFamily="65" charset="-120"/>
                <a:ea typeface="標楷體" panose="03000509000000000000" pitchFamily="65" charset="-120"/>
              </a:rPr>
              <a:t>1 </a:t>
            </a:r>
            <a:r>
              <a:rPr lang="zh-TW" altLang="en-US" sz="2800" b="1" dirty="0">
                <a:latin typeface="標楷體" panose="03000509000000000000" pitchFamily="65" charset="-120"/>
                <a:ea typeface="標楷體" panose="03000509000000000000" pitchFamily="65" charset="-120"/>
              </a:rPr>
              <a:t>年。</a:t>
            </a:r>
            <a:endParaRPr kumimoji="0" lang="zh-TW" altLang="en-US" sz="28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endParaRPr>
          </a:p>
        </p:txBody>
      </p:sp>
      <p:sp>
        <p:nvSpPr>
          <p:cNvPr id="3" name="矩形 2"/>
          <p:cNvSpPr/>
          <p:nvPr/>
        </p:nvSpPr>
        <p:spPr>
          <a:xfrm>
            <a:off x="1176864" y="2608069"/>
            <a:ext cx="6923527"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研析</a:t>
            </a:r>
            <a:r>
              <a:rPr kumimoji="0" lang="en-US" altLang="zh-TW"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主管人員平時應掌握屬員業務量及工作進度，屬員如無必要而申請</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加班</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，應適時詢問瞭解實際工作情形，而非僅以加班刷卡簽到、退為</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核給</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加班費之依據</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a:t>
            </a:r>
            <a:endParaRPr kumimoji="0" lang="en-US" altLang="zh-TW"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endParaRPr>
          </a:p>
        </p:txBody>
      </p:sp>
    </p:spTree>
    <p:extLst>
      <p:ext uri="{BB962C8B-B14F-4D97-AF65-F5344CB8AC3E}">
        <p14:creationId xmlns:p14="http://schemas.microsoft.com/office/powerpoint/2010/main" val="1031512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971600" y="1262687"/>
            <a:ext cx="7220022" cy="978729"/>
          </a:xfrm>
          <a:prstGeom prst="rect">
            <a:avLst/>
          </a:prstGeom>
        </p:spPr>
        <p:txBody>
          <a:bodyPr wrap="square">
            <a:spAutoFit/>
          </a:bodyPr>
          <a:lstStyle/>
          <a:p>
            <a:pPr lvl="0" defTabSz="914400">
              <a:lnSpc>
                <a:spcPct val="90000"/>
              </a:lnSpc>
              <a:spcBef>
                <a:spcPts val="1000"/>
              </a:spcBef>
              <a:defRPr/>
            </a:pP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假借出差名義辦理私事並申領</a:t>
            </a:r>
            <a:r>
              <a:rPr lang="zh-TW" altLang="en-US" sz="3200" b="1" dirty="0">
                <a:solidFill>
                  <a:srgbClr val="FF0000"/>
                </a:solidFill>
                <a:latin typeface="標楷體" panose="03000509000000000000" pitchFamily="65" charset="-120"/>
                <a:ea typeface="標楷體" panose="03000509000000000000" pitchFamily="65" charset="-120"/>
              </a:rPr>
              <a:t>差旅費</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（南投地院 </a:t>
            </a:r>
            <a:r>
              <a:rPr lang="en-US" altLang="zh-TW" sz="3200" b="1" dirty="0">
                <a:latin typeface="標楷體" panose="03000509000000000000" pitchFamily="65" charset="-120"/>
                <a:ea typeface="標楷體" panose="03000509000000000000" pitchFamily="65" charset="-120"/>
              </a:rPr>
              <a:t>104 </a:t>
            </a:r>
            <a:r>
              <a:rPr lang="zh-TW" altLang="en-US" sz="3200" b="1" dirty="0">
                <a:latin typeface="標楷體" panose="03000509000000000000" pitchFamily="65" charset="-120"/>
                <a:ea typeface="標楷體" panose="03000509000000000000" pitchFamily="65" charset="-120"/>
              </a:rPr>
              <a:t>訴 </a:t>
            </a:r>
            <a:r>
              <a:rPr lang="en-US" altLang="zh-TW" sz="3200" b="1" dirty="0">
                <a:latin typeface="標楷體" panose="03000509000000000000" pitchFamily="65" charset="-120"/>
                <a:ea typeface="標楷體" panose="03000509000000000000" pitchFamily="65" charset="-120"/>
              </a:rPr>
              <a:t>41</a:t>
            </a:r>
            <a:r>
              <a:rPr lang="zh-TW" altLang="en-US" sz="3200" b="1" dirty="0">
                <a:latin typeface="標楷體" panose="03000509000000000000" pitchFamily="65" charset="-120"/>
                <a:ea typeface="標楷體" panose="03000509000000000000" pitchFamily="65" charset="-120"/>
              </a:rPr>
              <a:t>）</a:t>
            </a:r>
            <a:endParaRPr kumimoji="0" lang="zh-TW" altLang="en-US" sz="32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endParaRPr>
          </a:p>
        </p:txBody>
      </p:sp>
      <p:sp>
        <p:nvSpPr>
          <p:cNvPr id="3" name="矩形 2"/>
          <p:cNvSpPr/>
          <p:nvPr/>
        </p:nvSpPr>
        <p:spPr>
          <a:xfrm>
            <a:off x="1176864" y="2441578"/>
            <a:ext cx="6923527"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mn-ea"/>
                <a:cs typeface="+mn-cs"/>
              </a:rPr>
              <a:t>        水</a:t>
            </a:r>
            <a:r>
              <a:rPr kumimoji="0" lang="zh-TW" altLang="en-US" sz="2400" b="0" i="0" u="none" strike="noStrike" kern="1200" cap="none" spc="0" normalizeH="0" baseline="0" noProof="0" dirty="0">
                <a:ln>
                  <a:noFill/>
                </a:ln>
                <a:solidFill>
                  <a:prstClr val="black"/>
                </a:solidFill>
                <a:effectLst/>
                <a:uLnTx/>
                <a:uFillTx/>
                <a:latin typeface="+mn-ea"/>
                <a:cs typeface="+mn-cs"/>
              </a:rPr>
              <a:t>保局〇〇</a:t>
            </a:r>
            <a:r>
              <a:rPr kumimoji="0" lang="zh-TW" altLang="en-US" sz="2400" b="0" i="0" u="none" strike="noStrike" kern="1200" cap="none" spc="0" normalizeH="0" baseline="0" noProof="0" dirty="0" smtClean="0">
                <a:ln>
                  <a:noFill/>
                </a:ln>
                <a:solidFill>
                  <a:prstClr val="black"/>
                </a:solidFill>
                <a:effectLst/>
                <a:uLnTx/>
                <a:uFillTx/>
                <a:latin typeface="+mn-ea"/>
                <a:cs typeface="+mn-cs"/>
              </a:rPr>
              <a:t>分局莊</a:t>
            </a:r>
            <a:r>
              <a:rPr kumimoji="0" lang="zh-TW" altLang="en-US" sz="2400" b="0" i="0" u="none" strike="noStrike" kern="1200" cap="none" spc="0" normalizeH="0" baseline="0" noProof="0" dirty="0">
                <a:ln>
                  <a:noFill/>
                </a:ln>
                <a:solidFill>
                  <a:prstClr val="black"/>
                </a:solidFill>
                <a:effectLst/>
                <a:uLnTx/>
                <a:uFillTx/>
                <a:latin typeface="+mn-ea"/>
                <a:cs typeface="+mn-cs"/>
              </a:rPr>
              <a:t>〇〇負責工程督導業務</a:t>
            </a:r>
            <a:r>
              <a:rPr kumimoji="0" lang="zh-TW" altLang="en-US" sz="2400" b="0" i="0" u="none" strike="noStrike" kern="1200" cap="none" spc="0" normalizeH="0" baseline="0" noProof="0" dirty="0" smtClean="0">
                <a:ln>
                  <a:noFill/>
                </a:ln>
                <a:solidFill>
                  <a:prstClr val="black"/>
                </a:solidFill>
                <a:effectLst/>
                <a:uLnTx/>
                <a:uFillTx/>
                <a:latin typeface="+mn-ea"/>
                <a:cs typeface="+mn-cs"/>
              </a:rPr>
              <a:t>，竟</a:t>
            </a:r>
            <a:r>
              <a:rPr kumimoji="0" lang="zh-TW" altLang="en-US" sz="2400" b="0" i="0" u="none" strike="noStrike" kern="1200" cap="none" spc="0" normalizeH="0" baseline="0" noProof="0" dirty="0">
                <a:ln>
                  <a:noFill/>
                </a:ln>
                <a:solidFill>
                  <a:prstClr val="black"/>
                </a:solidFill>
                <a:effectLst/>
                <a:uLnTx/>
                <a:uFillTx/>
                <a:latin typeface="+mn-ea"/>
                <a:cs typeface="+mn-cs"/>
              </a:rPr>
              <a:t>利用機關指派其辦理工程會</a:t>
            </a:r>
            <a:r>
              <a:rPr kumimoji="0" lang="zh-TW" altLang="en-US" sz="2400" b="0" i="0" u="none" strike="noStrike" kern="1200" cap="none" spc="0" normalizeH="0" baseline="0" noProof="0" dirty="0" smtClean="0">
                <a:ln>
                  <a:noFill/>
                </a:ln>
                <a:solidFill>
                  <a:prstClr val="black"/>
                </a:solidFill>
                <a:effectLst/>
                <a:uLnTx/>
                <a:uFillTx/>
                <a:latin typeface="+mn-ea"/>
                <a:cs typeface="+mn-cs"/>
              </a:rPr>
              <a:t>勘及</a:t>
            </a:r>
            <a:r>
              <a:rPr kumimoji="0" lang="zh-TW" altLang="en-US" sz="2400" b="0" i="0" u="none" strike="noStrike" kern="1200" cap="none" spc="0" normalizeH="0" baseline="0" noProof="0" dirty="0">
                <a:ln>
                  <a:noFill/>
                </a:ln>
                <a:solidFill>
                  <a:prstClr val="black"/>
                </a:solidFill>
                <a:effectLst/>
                <a:uLnTx/>
                <a:uFillTx/>
                <a:latin typeface="+mn-ea"/>
                <a:cs typeface="+mn-cs"/>
              </a:rPr>
              <a:t>內部稽查、施工說明、驗收、現場工作及會同抽查等職務上機會， 於 </a:t>
            </a:r>
            <a:r>
              <a:rPr kumimoji="0" lang="en-US" altLang="zh-TW" sz="2400" b="0" i="0" u="none" strike="noStrike" kern="1200" cap="none" spc="0" normalizeH="0" baseline="0" noProof="0" dirty="0">
                <a:ln>
                  <a:noFill/>
                </a:ln>
                <a:solidFill>
                  <a:prstClr val="black"/>
                </a:solidFill>
                <a:effectLst/>
                <a:uLnTx/>
                <a:uFillTx/>
                <a:latin typeface="+mn-ea"/>
                <a:cs typeface="+mn-cs"/>
              </a:rPr>
              <a:t>102</a:t>
            </a:r>
            <a:r>
              <a:rPr kumimoji="0" lang="zh-TW" altLang="en-US" sz="2400" b="0" i="0" u="none" strike="noStrike" kern="1200" cap="none" spc="0" normalizeH="0" baseline="0" noProof="0" dirty="0">
                <a:ln>
                  <a:noFill/>
                </a:ln>
                <a:solidFill>
                  <a:prstClr val="black"/>
                </a:solidFill>
                <a:effectLst/>
                <a:uLnTx/>
                <a:uFillTx/>
                <a:latin typeface="+mn-ea"/>
                <a:cs typeface="+mn-cs"/>
              </a:rPr>
              <a:t>年底至</a:t>
            </a:r>
            <a:r>
              <a:rPr kumimoji="0" lang="en-US" altLang="zh-TW" sz="2400" b="0" i="0" u="none" strike="noStrike" kern="1200" cap="none" spc="0" normalizeH="0" baseline="0" noProof="0" dirty="0">
                <a:ln>
                  <a:noFill/>
                </a:ln>
                <a:solidFill>
                  <a:prstClr val="black"/>
                </a:solidFill>
                <a:effectLst/>
                <a:uLnTx/>
                <a:uFillTx/>
                <a:latin typeface="+mn-ea"/>
                <a:cs typeface="+mn-cs"/>
              </a:rPr>
              <a:t>103</a:t>
            </a:r>
            <a:r>
              <a:rPr kumimoji="0" lang="zh-TW" altLang="en-US" sz="2400" b="0" i="0" u="none" strike="noStrike" kern="1200" cap="none" spc="0" normalizeH="0" baseline="0" noProof="0" dirty="0" smtClean="0">
                <a:ln>
                  <a:noFill/>
                </a:ln>
                <a:solidFill>
                  <a:prstClr val="black"/>
                </a:solidFill>
                <a:effectLst/>
                <a:uLnTx/>
                <a:uFillTx/>
                <a:latin typeface="+mn-ea"/>
                <a:cs typeface="+mn-cs"/>
              </a:rPr>
              <a:t>年初實際上</a:t>
            </a:r>
            <a:r>
              <a:rPr kumimoji="0" lang="zh-TW" altLang="en-US" sz="2400" b="0" i="0" u="none" strike="noStrike" kern="1200" cap="none" spc="0" normalizeH="0" baseline="0" noProof="0" dirty="0">
                <a:ln>
                  <a:noFill/>
                </a:ln>
                <a:solidFill>
                  <a:srgbClr val="FF0000"/>
                </a:solidFill>
                <a:effectLst/>
                <a:uLnTx/>
                <a:uFillTx/>
                <a:latin typeface="+mn-ea"/>
                <a:cs typeface="+mn-cs"/>
              </a:rPr>
              <a:t>並未前往</a:t>
            </a:r>
            <a:r>
              <a:rPr kumimoji="0" lang="zh-TW" altLang="en-US" sz="2400" b="0" i="0" u="none" strike="noStrike" kern="1200" cap="none" spc="0" normalizeH="0" baseline="0" noProof="0" dirty="0" smtClean="0">
                <a:ln>
                  <a:noFill/>
                </a:ln>
                <a:solidFill>
                  <a:srgbClr val="FF0000"/>
                </a:solidFill>
                <a:effectLst/>
                <a:uLnTx/>
                <a:uFillTx/>
                <a:latin typeface="+mn-ea"/>
                <a:cs typeface="+mn-cs"/>
              </a:rPr>
              <a:t>出差</a:t>
            </a:r>
            <a:r>
              <a:rPr kumimoji="0" lang="zh-TW" altLang="en-US" sz="2400" b="0" i="0" u="none" strike="noStrike" kern="1200" cap="none" spc="0" normalizeH="0" baseline="0" noProof="0" dirty="0">
                <a:ln>
                  <a:noFill/>
                </a:ln>
                <a:solidFill>
                  <a:srgbClr val="FF0000"/>
                </a:solidFill>
                <a:effectLst/>
                <a:uLnTx/>
                <a:uFillTx/>
                <a:latin typeface="+mn-ea"/>
                <a:cs typeface="+mn-cs"/>
              </a:rPr>
              <a:t>地出差、或雖有至出差地出差，但先行離開</a:t>
            </a:r>
            <a:r>
              <a:rPr kumimoji="0" lang="zh-TW" altLang="en-US" sz="2400" b="0" i="0" u="none" strike="noStrike" kern="1200" cap="none" spc="0" normalizeH="0" baseline="0" noProof="0" dirty="0" smtClean="0">
                <a:ln>
                  <a:noFill/>
                </a:ln>
                <a:solidFill>
                  <a:prstClr val="black"/>
                </a:solidFill>
                <a:effectLst/>
                <a:uLnTx/>
                <a:uFillTx/>
                <a:latin typeface="+mn-ea"/>
                <a:cs typeface="+mn-cs"/>
              </a:rPr>
              <a:t>，接續數日係</a:t>
            </a:r>
            <a:r>
              <a:rPr kumimoji="0" lang="zh-TW" altLang="en-US" sz="2400" b="0" i="0" u="none" strike="noStrike" kern="1200" cap="none" spc="0" normalizeH="0" baseline="0" noProof="0" dirty="0">
                <a:ln>
                  <a:noFill/>
                </a:ln>
                <a:solidFill>
                  <a:prstClr val="black"/>
                </a:solidFill>
                <a:effectLst/>
                <a:uLnTx/>
                <a:uFillTx/>
                <a:latin typeface="+mn-ea"/>
                <a:cs typeface="+mn-cs"/>
              </a:rPr>
              <a:t>前往友人住處</a:t>
            </a:r>
            <a:r>
              <a:rPr kumimoji="0" lang="zh-TW" altLang="en-US" sz="2400" b="0" i="0" u="none" strike="noStrike" kern="1200" cap="none" spc="0" normalizeH="0" baseline="0" noProof="0" dirty="0" smtClean="0">
                <a:ln>
                  <a:noFill/>
                </a:ln>
                <a:solidFill>
                  <a:prstClr val="black"/>
                </a:solidFill>
                <a:effectLst/>
                <a:uLnTx/>
                <a:uFillTx/>
                <a:latin typeface="+mn-ea"/>
                <a:cs typeface="+mn-cs"/>
              </a:rPr>
              <a:t>打牌</a:t>
            </a:r>
            <a:r>
              <a:rPr kumimoji="0" lang="zh-TW" altLang="en-US" sz="2400" b="0" i="0" u="none" strike="noStrike" kern="1200" cap="none" spc="0" normalizeH="0" baseline="0" noProof="0" dirty="0">
                <a:ln>
                  <a:noFill/>
                </a:ln>
                <a:solidFill>
                  <a:prstClr val="black"/>
                </a:solidFill>
                <a:effectLst/>
                <a:uLnTx/>
                <a:uFillTx/>
                <a:latin typeface="+mn-ea"/>
                <a:cs typeface="+mn-cs"/>
              </a:rPr>
              <a:t>或研究</a:t>
            </a:r>
            <a:r>
              <a:rPr kumimoji="0" lang="zh-TW" altLang="en-US" sz="2400" b="0" i="0" u="none" strike="noStrike" kern="1200" cap="none" spc="0" normalizeH="0" baseline="0" noProof="0" dirty="0" smtClean="0">
                <a:ln>
                  <a:noFill/>
                </a:ln>
                <a:solidFill>
                  <a:prstClr val="black"/>
                </a:solidFill>
                <a:effectLst/>
                <a:uLnTx/>
                <a:uFillTx/>
                <a:latin typeface="+mn-ea"/>
                <a:cs typeface="+mn-cs"/>
              </a:rPr>
              <a:t>明牌，使</a:t>
            </a:r>
            <a:r>
              <a:rPr kumimoji="0" lang="zh-TW" altLang="en-US" sz="2400" b="0" i="0" u="none" strike="noStrike" kern="1200" cap="none" spc="0" normalizeH="0" baseline="0" noProof="0" dirty="0">
                <a:ln>
                  <a:noFill/>
                </a:ln>
                <a:solidFill>
                  <a:prstClr val="black"/>
                </a:solidFill>
                <a:effectLst/>
                <a:uLnTx/>
                <a:uFillTx/>
                <a:latin typeface="+mn-ea"/>
                <a:cs typeface="+mn-cs"/>
              </a:rPr>
              <a:t>機關審核人員陷於錯誤，如數核發出差旅費</a:t>
            </a:r>
            <a:r>
              <a:rPr kumimoji="0" lang="zh-TW" altLang="en-US" sz="2400" b="0" i="0" u="none" strike="noStrike" kern="1200" cap="none" spc="0" normalizeH="0" baseline="0" noProof="0" dirty="0" smtClean="0">
                <a:ln>
                  <a:noFill/>
                </a:ln>
                <a:solidFill>
                  <a:prstClr val="black"/>
                </a:solidFill>
                <a:effectLst/>
                <a:uLnTx/>
                <a:uFillTx/>
                <a:latin typeface="+mn-ea"/>
                <a:cs typeface="+mn-cs"/>
              </a:rPr>
              <a:t>，因而</a:t>
            </a:r>
            <a:r>
              <a:rPr kumimoji="0" lang="zh-TW" altLang="en-US" sz="2400" b="0" i="0" u="none" strike="noStrike" kern="1200" cap="none" spc="0" normalizeH="0" baseline="0" noProof="0" dirty="0">
                <a:ln>
                  <a:noFill/>
                </a:ln>
                <a:solidFill>
                  <a:prstClr val="black"/>
                </a:solidFill>
                <a:effectLst/>
                <a:uLnTx/>
                <a:uFillTx/>
                <a:latin typeface="+mn-ea"/>
                <a:cs typeface="+mn-cs"/>
              </a:rPr>
              <a:t>詐得出</a:t>
            </a:r>
            <a:r>
              <a:rPr kumimoji="0" lang="zh-TW" altLang="en-US" sz="2400" b="0" i="0" u="none" strike="noStrike" kern="1200" cap="none" spc="0" normalizeH="0" baseline="0" noProof="0" dirty="0" smtClean="0">
                <a:ln>
                  <a:noFill/>
                </a:ln>
                <a:solidFill>
                  <a:prstClr val="black"/>
                </a:solidFill>
                <a:effectLst/>
                <a:uLnTx/>
                <a:uFillTx/>
                <a:latin typeface="+mn-ea"/>
                <a:cs typeface="+mn-cs"/>
              </a:rPr>
              <a:t>差旅費</a:t>
            </a:r>
            <a:r>
              <a:rPr kumimoji="0" lang="zh-TW" altLang="en-US" sz="2400" b="0" i="0" u="none" strike="noStrike" kern="1200" cap="none" spc="0" normalizeH="0" baseline="0" noProof="0" dirty="0">
                <a:ln>
                  <a:noFill/>
                </a:ln>
                <a:solidFill>
                  <a:prstClr val="black"/>
                </a:solidFill>
                <a:effectLst/>
                <a:uLnTx/>
                <a:uFillTx/>
                <a:latin typeface="+mn-ea"/>
                <a:cs typeface="+mn-cs"/>
              </a:rPr>
              <a:t>合計新臺幣 </a:t>
            </a:r>
            <a:r>
              <a:rPr kumimoji="0" lang="en-US" altLang="zh-TW" sz="2400" b="0" i="0" u="none" strike="noStrike" kern="1200" cap="none" spc="0" normalizeH="0" baseline="0" noProof="0" dirty="0">
                <a:ln>
                  <a:noFill/>
                </a:ln>
                <a:solidFill>
                  <a:prstClr val="black"/>
                </a:solidFill>
                <a:effectLst/>
                <a:uLnTx/>
                <a:uFillTx/>
                <a:latin typeface="+mn-ea"/>
                <a:cs typeface="+mn-cs"/>
              </a:rPr>
              <a:t>1 </a:t>
            </a:r>
            <a:r>
              <a:rPr kumimoji="0" lang="zh-TW" altLang="en-US" sz="2400" b="0" i="0" u="none" strike="noStrike" kern="1200" cap="none" spc="0" normalizeH="0" baseline="0" noProof="0" dirty="0">
                <a:ln>
                  <a:noFill/>
                </a:ln>
                <a:solidFill>
                  <a:prstClr val="black"/>
                </a:solidFill>
                <a:effectLst/>
                <a:uLnTx/>
                <a:uFillTx/>
                <a:latin typeface="+mn-ea"/>
                <a:cs typeface="+mn-cs"/>
              </a:rPr>
              <a:t>萬 </a:t>
            </a:r>
            <a:r>
              <a:rPr kumimoji="0" lang="en-US" altLang="zh-TW" sz="2400" b="0" i="0" u="none" strike="noStrike" kern="1200" cap="none" spc="0" normalizeH="0" baseline="0" noProof="0" dirty="0">
                <a:ln>
                  <a:noFill/>
                </a:ln>
                <a:solidFill>
                  <a:prstClr val="black"/>
                </a:solidFill>
                <a:effectLst/>
                <a:uLnTx/>
                <a:uFillTx/>
                <a:latin typeface="+mn-ea"/>
                <a:cs typeface="+mn-cs"/>
              </a:rPr>
              <a:t>982 </a:t>
            </a:r>
            <a:r>
              <a:rPr kumimoji="0" lang="zh-TW" altLang="en-US" sz="2400" b="0" i="0" u="none" strike="noStrike" kern="1200" cap="none" spc="0" normalizeH="0" baseline="0" noProof="0" dirty="0" smtClean="0">
                <a:ln>
                  <a:noFill/>
                </a:ln>
                <a:solidFill>
                  <a:prstClr val="black"/>
                </a:solidFill>
                <a:effectLst/>
                <a:uLnTx/>
                <a:uFillTx/>
                <a:latin typeface="+mn-ea"/>
                <a:cs typeface="+mn-cs"/>
              </a:rPr>
              <a:t>元。</a:t>
            </a:r>
            <a:endParaRPr kumimoji="0" lang="zh-TW" altLang="en-US" sz="2400" b="0" i="0" u="none" strike="noStrike" kern="1200" cap="none" spc="0" normalizeH="0" baseline="0" noProof="0" dirty="0">
              <a:ln>
                <a:noFill/>
              </a:ln>
              <a:solidFill>
                <a:prstClr val="black"/>
              </a:solidFill>
              <a:effectLst/>
              <a:uLnTx/>
              <a:uFillTx/>
              <a:latin typeface="+mn-ea"/>
              <a:cs typeface="+mn-cs"/>
            </a:endParaRPr>
          </a:p>
        </p:txBody>
      </p:sp>
    </p:spTree>
    <p:extLst>
      <p:ext uri="{BB962C8B-B14F-4D97-AF65-F5344CB8AC3E}">
        <p14:creationId xmlns:p14="http://schemas.microsoft.com/office/powerpoint/2010/main" val="1999521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1176864" y="1066870"/>
            <a:ext cx="6798734" cy="1255728"/>
          </a:xfrm>
          <a:prstGeom prst="rect">
            <a:avLst/>
          </a:prstGeom>
        </p:spPr>
        <p:txBody>
          <a:bodyPr wrap="square">
            <a:spAutoFit/>
          </a:bodyPr>
          <a:lstStyle/>
          <a:p>
            <a:pPr lvl="0" algn="l" defTabSz="914400">
              <a:lnSpc>
                <a:spcPct val="90000"/>
              </a:lnSpc>
              <a:spcBef>
                <a:spcPts val="1000"/>
              </a:spcBef>
              <a:defRPr/>
            </a:pP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一審判決</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應執行有期徒刑 </a:t>
            </a:r>
            <a:r>
              <a:rPr lang="en-US" altLang="zh-TW" sz="2800" dirty="0">
                <a:latin typeface="標楷體" panose="03000509000000000000" pitchFamily="65" charset="-120"/>
                <a:ea typeface="標楷體" panose="03000509000000000000" pitchFamily="65" charset="-120"/>
              </a:rPr>
              <a:t>2 </a:t>
            </a:r>
            <a:r>
              <a:rPr lang="zh-TW" altLang="en-US" sz="2800" dirty="0">
                <a:latin typeface="標楷體" panose="03000509000000000000" pitchFamily="65" charset="-120"/>
                <a:ea typeface="標楷體" panose="03000509000000000000" pitchFamily="65" charset="-120"/>
              </a:rPr>
              <a:t>年，緩刑 </a:t>
            </a:r>
            <a:r>
              <a:rPr lang="en-US" altLang="zh-TW" sz="2800" dirty="0">
                <a:latin typeface="標楷體" panose="03000509000000000000" pitchFamily="65" charset="-120"/>
                <a:ea typeface="標楷體" panose="03000509000000000000" pitchFamily="65" charset="-120"/>
              </a:rPr>
              <a:t>4 </a:t>
            </a:r>
            <a:r>
              <a:rPr lang="zh-TW" altLang="en-US" sz="2800" dirty="0">
                <a:latin typeface="標楷體" panose="03000509000000000000" pitchFamily="65" charset="-120"/>
                <a:ea typeface="標楷體" panose="03000509000000000000" pitchFamily="65" charset="-120"/>
              </a:rPr>
              <a:t>年，並應向公庫支付新</a:t>
            </a:r>
            <a:r>
              <a:rPr lang="zh-TW" altLang="en-US" sz="2800" dirty="0" smtClean="0">
                <a:latin typeface="標楷體" panose="03000509000000000000" pitchFamily="65" charset="-120"/>
                <a:ea typeface="標楷體" panose="03000509000000000000" pitchFamily="65" charset="-120"/>
              </a:rPr>
              <a:t>臺幣 </a:t>
            </a:r>
            <a:r>
              <a:rPr lang="en-US" altLang="zh-TW" sz="2800" dirty="0">
                <a:latin typeface="標楷體" panose="03000509000000000000" pitchFamily="65" charset="-120"/>
                <a:ea typeface="標楷體" panose="03000509000000000000" pitchFamily="65" charset="-120"/>
              </a:rPr>
              <a:t>5 </a:t>
            </a:r>
            <a:r>
              <a:rPr lang="zh-TW" altLang="en-US" sz="2800" dirty="0">
                <a:latin typeface="標楷體" panose="03000509000000000000" pitchFamily="65" charset="-120"/>
                <a:ea typeface="標楷體" panose="03000509000000000000" pitchFamily="65" charset="-120"/>
              </a:rPr>
              <a:t>萬元，褫奪公權 </a:t>
            </a:r>
            <a:r>
              <a:rPr lang="en-US" altLang="zh-TW" sz="2800" dirty="0">
                <a:latin typeface="標楷體" panose="03000509000000000000" pitchFamily="65" charset="-120"/>
                <a:ea typeface="標楷體" panose="03000509000000000000" pitchFamily="65" charset="-120"/>
              </a:rPr>
              <a:t>2 </a:t>
            </a:r>
            <a:r>
              <a:rPr lang="zh-TW" altLang="en-US" sz="2800" dirty="0">
                <a:latin typeface="標楷體" panose="03000509000000000000" pitchFamily="65" charset="-120"/>
                <a:ea typeface="標楷體" panose="03000509000000000000" pitchFamily="65" charset="-120"/>
              </a:rPr>
              <a:t>年，所得</a:t>
            </a:r>
            <a:r>
              <a:rPr lang="zh-TW" altLang="en-US" sz="2800" dirty="0" smtClean="0">
                <a:latin typeface="標楷體" panose="03000509000000000000" pitchFamily="65" charset="-120"/>
                <a:ea typeface="標楷體" panose="03000509000000000000" pitchFamily="65" charset="-120"/>
              </a:rPr>
              <a:t>財物發還</a:t>
            </a:r>
            <a:r>
              <a:rPr lang="zh-TW" altLang="en-US" sz="2800" dirty="0">
                <a:latin typeface="標楷體" panose="03000509000000000000" pitchFamily="65" charset="-120"/>
                <a:ea typeface="標楷體" panose="03000509000000000000" pitchFamily="65" charset="-120"/>
              </a:rPr>
              <a:t>〇〇分 局。 </a:t>
            </a:r>
            <a:endParaRPr kumimoji="0" lang="zh-TW" altLang="en-US" sz="28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endParaRPr>
          </a:p>
        </p:txBody>
      </p:sp>
      <p:sp>
        <p:nvSpPr>
          <p:cNvPr id="3" name="矩形 2"/>
          <p:cNvSpPr/>
          <p:nvPr/>
        </p:nvSpPr>
        <p:spPr>
          <a:xfrm>
            <a:off x="1176864" y="2480697"/>
            <a:ext cx="6923527" cy="31085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研析</a:t>
            </a:r>
            <a:r>
              <a:rPr kumimoji="0" lang="en-US" altLang="zh-TW"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 </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本案判決事實包括</a:t>
            </a:r>
            <a:r>
              <a:rPr kumimoji="0" lang="en-US" altLang="zh-TW"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未實際出差申領差旅費」及</a:t>
            </a:r>
            <a:r>
              <a:rPr kumimoji="0" lang="en-US" altLang="zh-TW"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至出差地出差，但</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先行</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離開，而利用差假等機會逕自處理私人事務」，相信大多數</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奉公守法</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的公務員不致於未實際出差申領差旅費，但是出差行程結束後，</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是不是</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依照公務員服務法第 </a:t>
            </a:r>
            <a:r>
              <a:rPr kumimoji="0" lang="en-US" altLang="zh-TW"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9 </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條規定不私自回籍，或往其他地方逗留？</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6" name="文字方塊 5"/>
          <p:cNvSpPr txBox="1"/>
          <p:nvPr/>
        </p:nvSpPr>
        <p:spPr>
          <a:xfrm>
            <a:off x="1199107" y="5575812"/>
            <a:ext cx="7509204" cy="769441"/>
          </a:xfrm>
          <a:prstGeom prst="rect">
            <a:avLst/>
          </a:prstGeom>
          <a:noFill/>
        </p:spPr>
        <p:txBody>
          <a:bodyPr wrap="square" rtlCol="0">
            <a:spAutoFit/>
          </a:bodyPr>
          <a:lstStyle/>
          <a:p>
            <a:r>
              <a:rPr lang="en-US" altLang="zh-TW" sz="2200" dirty="0" smtClean="0">
                <a:solidFill>
                  <a:srgbClr val="FF0000"/>
                </a:solidFill>
                <a:latin typeface="標楷體" panose="03000509000000000000" pitchFamily="65" charset="-120"/>
                <a:ea typeface="標楷體" panose="03000509000000000000" pitchFamily="65" charset="-120"/>
              </a:rPr>
              <a:t>Q</a:t>
            </a:r>
            <a:r>
              <a:rPr lang="zh-TW" altLang="en-US" sz="2200" dirty="0" smtClean="0">
                <a:solidFill>
                  <a:srgbClr val="FF0000"/>
                </a:solidFill>
                <a:latin typeface="標楷體" panose="03000509000000000000" pitchFamily="65" charset="-120"/>
                <a:ea typeface="標楷體" panose="03000509000000000000" pitchFamily="65" charset="-120"/>
              </a:rPr>
              <a:t>實務問題思考：</a:t>
            </a:r>
            <a:endParaRPr lang="en-US" altLang="zh-TW" sz="2200" dirty="0" smtClean="0">
              <a:solidFill>
                <a:srgbClr val="FF0000"/>
              </a:solidFill>
              <a:latin typeface="標楷體" panose="03000509000000000000" pitchFamily="65" charset="-120"/>
              <a:ea typeface="標楷體" panose="03000509000000000000" pitchFamily="65" charset="-120"/>
            </a:endParaRPr>
          </a:p>
          <a:p>
            <a:r>
              <a:rPr lang="zh-TW" altLang="en-US" sz="2200" dirty="0" smtClean="0">
                <a:solidFill>
                  <a:srgbClr val="FF0000"/>
                </a:solidFill>
                <a:latin typeface="標楷體" panose="03000509000000000000" pitchFamily="65" charset="-120"/>
                <a:ea typeface="標楷體" panose="03000509000000000000" pitchFamily="65" charset="-120"/>
              </a:rPr>
              <a:t>同仁至南部或東部出差開會，提早一日出發可否支領雜費</a:t>
            </a:r>
            <a:r>
              <a:rPr lang="en-US" altLang="zh-TW" sz="2200" dirty="0" smtClean="0">
                <a:solidFill>
                  <a:srgbClr val="FF0000"/>
                </a:solidFill>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2439218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899591" y="1205369"/>
            <a:ext cx="7200799" cy="978729"/>
          </a:xfrm>
          <a:prstGeom prst="rect">
            <a:avLst/>
          </a:prstGeom>
        </p:spPr>
        <p:txBody>
          <a:bodyPr wrap="square">
            <a:spAutoFit/>
          </a:bodyPr>
          <a:lstStyle/>
          <a:p>
            <a:pPr lvl="0" defTabSz="914400">
              <a:lnSpc>
                <a:spcPct val="90000"/>
              </a:lnSpc>
              <a:spcBef>
                <a:spcPts val="1000"/>
              </a:spcBef>
              <a:defRPr/>
            </a:pP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廠商代付交通住宿費仍請領出差旅費</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（高雄地院</a:t>
            </a:r>
            <a:r>
              <a:rPr lang="en-US" altLang="zh-TW" sz="3200" b="1" dirty="0">
                <a:latin typeface="標楷體" panose="03000509000000000000" pitchFamily="65" charset="-120"/>
                <a:ea typeface="標楷體" panose="03000509000000000000" pitchFamily="65" charset="-120"/>
              </a:rPr>
              <a:t>105</a:t>
            </a:r>
            <a:r>
              <a:rPr lang="zh-TW" altLang="en-US" sz="3200" b="1" dirty="0">
                <a:latin typeface="標楷體" panose="03000509000000000000" pitchFamily="65" charset="-120"/>
                <a:ea typeface="標楷體" panose="03000509000000000000" pitchFamily="65" charset="-120"/>
              </a:rPr>
              <a:t>訴</a:t>
            </a:r>
            <a:r>
              <a:rPr lang="en-US" altLang="zh-TW" sz="3200" b="1" dirty="0">
                <a:latin typeface="標楷體" panose="03000509000000000000" pitchFamily="65" charset="-120"/>
                <a:ea typeface="標楷體" panose="03000509000000000000" pitchFamily="65" charset="-120"/>
              </a:rPr>
              <a:t>901</a:t>
            </a:r>
            <a:r>
              <a:rPr lang="zh-TW" altLang="en-US" sz="3200" b="1" dirty="0">
                <a:latin typeface="標楷體" panose="03000509000000000000" pitchFamily="65" charset="-120"/>
                <a:ea typeface="標楷體" panose="03000509000000000000" pitchFamily="65" charset="-120"/>
              </a:rPr>
              <a:t>）</a:t>
            </a:r>
          </a:p>
        </p:txBody>
      </p:sp>
      <p:sp>
        <p:nvSpPr>
          <p:cNvPr id="3" name="矩形 2"/>
          <p:cNvSpPr/>
          <p:nvPr/>
        </p:nvSpPr>
        <p:spPr>
          <a:xfrm>
            <a:off x="1176864" y="2441578"/>
            <a:ext cx="6923527" cy="27392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smtClean="0">
                <a:ln>
                  <a:noFill/>
                </a:ln>
                <a:solidFill>
                  <a:prstClr val="black"/>
                </a:solidFill>
                <a:effectLst/>
                <a:uLnTx/>
                <a:uFillTx/>
                <a:latin typeface="+mn-ea"/>
                <a:cs typeface="+mn-cs"/>
              </a:rPr>
              <a:t>       </a:t>
            </a:r>
            <a:r>
              <a:rPr kumimoji="0" lang="zh-TW" altLang="en-US" sz="2400" b="0" i="0" u="none" strike="noStrike" kern="1200" cap="none" spc="0" normalizeH="0" baseline="0" noProof="0" dirty="0" smtClean="0">
                <a:ln>
                  <a:noFill/>
                </a:ln>
                <a:solidFill>
                  <a:prstClr val="black"/>
                </a:solidFill>
                <a:effectLst/>
                <a:uLnTx/>
                <a:uFillTx/>
                <a:latin typeface="+mn-ea"/>
                <a:cs typeface="+mn-cs"/>
              </a:rPr>
              <a:t>溫</a:t>
            </a:r>
            <a:r>
              <a:rPr kumimoji="0" lang="zh-TW" altLang="en-US" sz="2400" b="0" i="0" u="none" strike="noStrike" kern="1200" cap="none" spc="0" normalizeH="0" baseline="0" noProof="0" dirty="0">
                <a:ln>
                  <a:noFill/>
                </a:ln>
                <a:solidFill>
                  <a:prstClr val="black"/>
                </a:solidFill>
                <a:effectLst/>
                <a:uLnTx/>
                <a:uFillTx/>
                <a:latin typeface="+mn-ea"/>
                <a:cs typeface="+mn-cs"/>
              </a:rPr>
              <a:t>○○係交通部鐵路改建工程局南區</a:t>
            </a:r>
            <a:r>
              <a:rPr kumimoji="0" lang="zh-TW" altLang="en-US" sz="2400" b="0" i="0" u="none" strike="noStrike" kern="1200" cap="none" spc="0" normalizeH="0" baseline="0" noProof="0" dirty="0" smtClean="0">
                <a:ln>
                  <a:noFill/>
                </a:ln>
                <a:solidFill>
                  <a:prstClr val="black"/>
                </a:solidFill>
                <a:effectLst/>
                <a:uLnTx/>
                <a:uFillTx/>
                <a:latin typeface="+mn-ea"/>
                <a:cs typeface="+mn-cs"/>
              </a:rPr>
              <a:t>工程處工程</a:t>
            </a:r>
            <a:r>
              <a:rPr kumimoji="0" lang="zh-TW" altLang="en-US" sz="2400" b="0" i="0" u="none" strike="noStrike" kern="1200" cap="none" spc="0" normalizeH="0" baseline="0" noProof="0" dirty="0">
                <a:ln>
                  <a:noFill/>
                </a:ln>
                <a:solidFill>
                  <a:prstClr val="black"/>
                </a:solidFill>
                <a:effectLst/>
                <a:uLnTx/>
                <a:uFillTx/>
                <a:latin typeface="+mn-ea"/>
                <a:cs typeface="+mn-cs"/>
              </a:rPr>
              <a:t>員</a:t>
            </a:r>
            <a:r>
              <a:rPr kumimoji="0" lang="zh-TW" altLang="en-US" sz="2400" b="0" i="0" u="none" strike="noStrike" kern="1200" cap="none" spc="0" normalizeH="0" baseline="0" noProof="0" dirty="0" smtClean="0">
                <a:ln>
                  <a:noFill/>
                </a:ln>
                <a:solidFill>
                  <a:prstClr val="black"/>
                </a:solidFill>
                <a:effectLst/>
                <a:uLnTx/>
                <a:uFillTx/>
                <a:latin typeface="+mn-ea"/>
                <a:cs typeface="+mn-cs"/>
              </a:rPr>
              <a:t>，為辦理工程查驗業務，會同標案承包商</a:t>
            </a:r>
            <a:r>
              <a:rPr kumimoji="0" lang="en-US" altLang="zh-TW" sz="2400" b="0" i="0" u="none" strike="noStrike" kern="1200" cap="none" spc="0" normalizeH="0" baseline="0" noProof="0" dirty="0" smtClean="0">
                <a:ln>
                  <a:noFill/>
                </a:ln>
                <a:solidFill>
                  <a:prstClr val="black"/>
                </a:solidFill>
                <a:effectLst/>
                <a:uLnTx/>
                <a:uFillTx/>
                <a:latin typeface="+mn-ea"/>
                <a:cs typeface="+mn-cs"/>
              </a:rPr>
              <a:t>A</a:t>
            </a:r>
            <a:r>
              <a:rPr kumimoji="0" lang="zh-TW" altLang="en-US" sz="2400" b="0" i="0" u="none" strike="noStrike" kern="1200" cap="none" spc="0" normalizeH="0" baseline="0" noProof="0" dirty="0" smtClean="0">
                <a:ln>
                  <a:noFill/>
                </a:ln>
                <a:solidFill>
                  <a:prstClr val="black"/>
                </a:solidFill>
                <a:effectLst/>
                <a:uLnTx/>
                <a:uFillTx/>
                <a:latin typeface="+mn-ea"/>
                <a:cs typeface="+mn-cs"/>
              </a:rPr>
              <a:t>前往</a:t>
            </a:r>
            <a:r>
              <a:rPr kumimoji="0" lang="zh-TW" altLang="en-US" sz="2400" b="0" i="0" u="none" strike="noStrike" kern="1200" cap="none" spc="0" normalizeH="0" baseline="0" noProof="0" dirty="0">
                <a:ln>
                  <a:noFill/>
                </a:ln>
                <a:solidFill>
                  <a:prstClr val="black"/>
                </a:solidFill>
                <a:effectLst/>
                <a:uLnTx/>
                <a:uFillTx/>
                <a:latin typeface="+mn-ea"/>
                <a:cs typeface="+mn-cs"/>
              </a:rPr>
              <a:t>供</a:t>
            </a:r>
            <a:r>
              <a:rPr kumimoji="0" lang="zh-TW" altLang="en-US" sz="2400" b="0" i="0" u="none" strike="noStrike" kern="1200" cap="none" spc="0" normalizeH="0" baseline="0" noProof="0" dirty="0" smtClean="0">
                <a:ln>
                  <a:noFill/>
                </a:ln>
                <a:solidFill>
                  <a:prstClr val="black"/>
                </a:solidFill>
                <a:effectLst/>
                <a:uLnTx/>
                <a:uFillTx/>
                <a:latin typeface="+mn-ea"/>
                <a:cs typeface="+mn-cs"/>
              </a:rPr>
              <a:t>料商</a:t>
            </a:r>
            <a:r>
              <a:rPr kumimoji="0" lang="en-US" altLang="zh-TW" sz="2400" b="0" i="0" u="none" strike="noStrike" kern="1200" cap="none" spc="0" normalizeH="0" baseline="0" noProof="0" dirty="0" smtClean="0">
                <a:ln>
                  <a:noFill/>
                </a:ln>
                <a:solidFill>
                  <a:prstClr val="black"/>
                </a:solidFill>
                <a:effectLst/>
                <a:uLnTx/>
                <a:uFillTx/>
                <a:latin typeface="+mn-ea"/>
                <a:cs typeface="+mn-cs"/>
              </a:rPr>
              <a:t>B</a:t>
            </a:r>
            <a:r>
              <a:rPr kumimoji="0" lang="zh-TW" altLang="en-US" sz="2400" b="0" i="0" u="none" strike="noStrike" kern="1200" cap="none" spc="0" normalizeH="0" baseline="0" noProof="0" dirty="0" smtClean="0">
                <a:ln>
                  <a:noFill/>
                </a:ln>
                <a:solidFill>
                  <a:prstClr val="black"/>
                </a:solidFill>
                <a:effectLst/>
                <a:uLnTx/>
                <a:uFillTx/>
                <a:latin typeface="+mn-ea"/>
                <a:cs typeface="+mn-cs"/>
              </a:rPr>
              <a:t>進行</a:t>
            </a:r>
            <a:r>
              <a:rPr kumimoji="0" lang="zh-TW" altLang="en-US" sz="2400" b="0" i="0" u="none" strike="noStrike" kern="1200" cap="none" spc="0" normalizeH="0" baseline="0" noProof="0" dirty="0">
                <a:ln>
                  <a:noFill/>
                </a:ln>
                <a:solidFill>
                  <a:prstClr val="black"/>
                </a:solidFill>
                <a:effectLst/>
                <a:uLnTx/>
                <a:uFillTx/>
                <a:latin typeface="+mn-ea"/>
                <a:cs typeface="+mn-cs"/>
              </a:rPr>
              <a:t>材料查驗作業，前揭</a:t>
            </a:r>
            <a:r>
              <a:rPr kumimoji="0" lang="zh-TW" altLang="en-US" sz="2400" b="0" i="0" u="none" strike="noStrike" kern="1200" cap="none" spc="0" normalizeH="0" baseline="0" noProof="0" dirty="0" smtClean="0">
                <a:ln>
                  <a:noFill/>
                </a:ln>
                <a:solidFill>
                  <a:srgbClr val="FF0000"/>
                </a:solidFill>
                <a:effectLst/>
                <a:uLnTx/>
                <a:uFillTx/>
                <a:latin typeface="+mn-ea"/>
                <a:cs typeface="+mn-cs"/>
              </a:rPr>
              <a:t>各該</a:t>
            </a:r>
            <a:r>
              <a:rPr kumimoji="0" lang="zh-TW" altLang="en-US" sz="2400" b="0" i="0" u="none" strike="noStrike" kern="1200" cap="none" spc="0" normalizeH="0" baseline="0" noProof="0" dirty="0">
                <a:ln>
                  <a:noFill/>
                </a:ln>
                <a:solidFill>
                  <a:srgbClr val="FF0000"/>
                </a:solidFill>
                <a:effectLst/>
                <a:uLnTx/>
                <a:uFillTx/>
                <a:latin typeface="+mn-ea"/>
                <a:cs typeface="+mn-cs"/>
              </a:rPr>
              <a:t>出差日高鐵車票、住宿費用分別</a:t>
            </a:r>
            <a:r>
              <a:rPr kumimoji="0" lang="zh-TW" altLang="en-US" sz="2400" b="0" i="0" u="none" strike="noStrike" kern="1200" cap="none" spc="0" normalizeH="0" baseline="0" noProof="0" dirty="0" smtClean="0">
                <a:ln>
                  <a:noFill/>
                </a:ln>
                <a:solidFill>
                  <a:srgbClr val="FF0000"/>
                </a:solidFill>
                <a:effectLst/>
                <a:uLnTx/>
                <a:uFillTx/>
                <a:latin typeface="+mn-ea"/>
                <a:cs typeface="+mn-cs"/>
              </a:rPr>
              <a:t>由</a:t>
            </a:r>
            <a:r>
              <a:rPr kumimoji="0" lang="en-US" altLang="zh-TW" sz="2400" b="0" i="0" u="none" strike="noStrike" kern="1200" cap="none" spc="0" normalizeH="0" baseline="0" noProof="0" dirty="0" smtClean="0">
                <a:ln>
                  <a:noFill/>
                </a:ln>
                <a:solidFill>
                  <a:srgbClr val="FF0000"/>
                </a:solidFill>
                <a:effectLst/>
                <a:uLnTx/>
                <a:uFillTx/>
                <a:latin typeface="+mn-ea"/>
                <a:cs typeface="+mn-cs"/>
              </a:rPr>
              <a:t>A</a:t>
            </a:r>
            <a:r>
              <a:rPr kumimoji="0" lang="zh-TW" altLang="en-US" sz="2400" b="0" i="0" u="none" strike="noStrike" kern="1200" cap="none" spc="0" normalizeH="0" baseline="0" noProof="0" dirty="0" smtClean="0">
                <a:ln>
                  <a:noFill/>
                </a:ln>
                <a:solidFill>
                  <a:srgbClr val="FF0000"/>
                </a:solidFill>
                <a:effectLst/>
                <a:uLnTx/>
                <a:uFillTx/>
                <a:latin typeface="+mn-ea"/>
                <a:cs typeface="+mn-cs"/>
              </a:rPr>
              <a:t>及</a:t>
            </a:r>
            <a:r>
              <a:rPr kumimoji="0" lang="en-US" altLang="zh-TW" sz="2400" b="0" i="0" u="none" strike="noStrike" kern="1200" cap="none" spc="0" normalizeH="0" baseline="0" noProof="0" dirty="0" smtClean="0">
                <a:ln>
                  <a:noFill/>
                </a:ln>
                <a:solidFill>
                  <a:srgbClr val="FF0000"/>
                </a:solidFill>
                <a:effectLst/>
                <a:uLnTx/>
                <a:uFillTx/>
                <a:latin typeface="+mn-ea"/>
                <a:cs typeface="+mn-cs"/>
              </a:rPr>
              <a:t>B</a:t>
            </a:r>
            <a:r>
              <a:rPr kumimoji="0" lang="zh-TW" altLang="en-US" sz="2400" b="0" i="0" u="none" strike="noStrike" kern="1200" cap="none" spc="0" normalizeH="0" baseline="0" noProof="0" dirty="0" smtClean="0">
                <a:ln>
                  <a:noFill/>
                </a:ln>
                <a:solidFill>
                  <a:srgbClr val="FF0000"/>
                </a:solidFill>
                <a:effectLst/>
                <a:uLnTx/>
                <a:uFillTx/>
                <a:latin typeface="+mn-ea"/>
                <a:cs typeface="+mn-cs"/>
              </a:rPr>
              <a:t>支付</a:t>
            </a:r>
            <a:r>
              <a:rPr kumimoji="0" lang="zh-TW" altLang="en-US" sz="2400" b="0" i="0" u="none" strike="noStrike" kern="1200" cap="none" spc="0" normalizeH="0" baseline="0" noProof="0" dirty="0" smtClean="0">
                <a:ln>
                  <a:noFill/>
                </a:ln>
                <a:solidFill>
                  <a:prstClr val="black"/>
                </a:solidFill>
                <a:effectLst/>
                <a:uLnTx/>
                <a:uFillTx/>
                <a:latin typeface="+mn-ea"/>
                <a:cs typeface="+mn-cs"/>
              </a:rPr>
              <a:t>， </a:t>
            </a:r>
            <a:r>
              <a:rPr kumimoji="0" lang="zh-TW" altLang="en-US" sz="2400" b="0" i="0" u="none" strike="noStrike" kern="1200" cap="none" spc="0" normalizeH="0" baseline="0" noProof="0" dirty="0">
                <a:ln>
                  <a:noFill/>
                </a:ln>
                <a:solidFill>
                  <a:prstClr val="black"/>
                </a:solidFill>
                <a:effectLst/>
                <a:uLnTx/>
                <a:uFillTx/>
                <a:latin typeface="+mn-ea"/>
                <a:cs typeface="+mn-cs"/>
              </a:rPr>
              <a:t>溫○○明知並未支付前開高鐵車資及住宿費用，基於意圖為自己不法 所有之犯意，仍向鐵改局南工處申請差旅費用，共計詐領新臺幣 </a:t>
            </a:r>
            <a:r>
              <a:rPr kumimoji="0" lang="en-US" altLang="zh-TW" sz="2400" b="0" i="0" u="none" strike="noStrike" kern="1200" cap="none" spc="0" normalizeH="0" baseline="0" noProof="0" dirty="0">
                <a:ln>
                  <a:noFill/>
                </a:ln>
                <a:solidFill>
                  <a:prstClr val="black"/>
                </a:solidFill>
                <a:effectLst/>
                <a:uLnTx/>
                <a:uFillTx/>
                <a:latin typeface="+mn-ea"/>
                <a:cs typeface="+mn-cs"/>
              </a:rPr>
              <a:t>1 </a:t>
            </a:r>
            <a:r>
              <a:rPr kumimoji="0" lang="zh-TW" altLang="en-US" sz="2400" b="0" i="0" u="none" strike="noStrike" kern="1200" cap="none" spc="0" normalizeH="0" baseline="0" noProof="0" dirty="0">
                <a:ln>
                  <a:noFill/>
                </a:ln>
                <a:solidFill>
                  <a:prstClr val="black"/>
                </a:solidFill>
                <a:effectLst/>
                <a:uLnTx/>
                <a:uFillTx/>
                <a:latin typeface="+mn-ea"/>
                <a:cs typeface="+mn-cs"/>
              </a:rPr>
              <a:t>萬 </a:t>
            </a:r>
            <a:r>
              <a:rPr kumimoji="0" lang="en-US" altLang="zh-TW" sz="2400" b="0" i="0" u="none" strike="noStrike" kern="1200" cap="none" spc="0" normalizeH="0" baseline="0" noProof="0" dirty="0">
                <a:ln>
                  <a:noFill/>
                </a:ln>
                <a:solidFill>
                  <a:prstClr val="black"/>
                </a:solidFill>
                <a:effectLst/>
                <a:uLnTx/>
                <a:uFillTx/>
                <a:latin typeface="+mn-ea"/>
                <a:cs typeface="+mn-cs"/>
              </a:rPr>
              <a:t>8,030 </a:t>
            </a:r>
            <a:r>
              <a:rPr kumimoji="0" lang="zh-TW" altLang="en-US" sz="2400" b="0" i="0" u="none" strike="noStrike" kern="1200" cap="none" spc="0" normalizeH="0" baseline="0" noProof="0" dirty="0">
                <a:ln>
                  <a:noFill/>
                </a:ln>
                <a:solidFill>
                  <a:prstClr val="black"/>
                </a:solidFill>
                <a:effectLst/>
                <a:uLnTx/>
                <a:uFillTx/>
                <a:latin typeface="+mn-ea"/>
                <a:cs typeface="+mn-cs"/>
              </a:rPr>
              <a:t>元。</a:t>
            </a:r>
          </a:p>
        </p:txBody>
      </p:sp>
    </p:spTree>
    <p:extLst>
      <p:ext uri="{BB962C8B-B14F-4D97-AF65-F5344CB8AC3E}">
        <p14:creationId xmlns:p14="http://schemas.microsoft.com/office/powerpoint/2010/main" val="1308672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1176864" y="1260769"/>
            <a:ext cx="6798734" cy="867930"/>
          </a:xfrm>
          <a:prstGeom prst="rect">
            <a:avLst/>
          </a:prstGeom>
        </p:spPr>
        <p:txBody>
          <a:bodyPr wrap="square">
            <a:spAutoFit/>
          </a:bodyPr>
          <a:lstStyle/>
          <a:p>
            <a:pPr lvl="0" algn="l" defTabSz="914400">
              <a:lnSpc>
                <a:spcPct val="90000"/>
              </a:lnSpc>
              <a:spcBef>
                <a:spcPts val="1000"/>
              </a:spcBef>
              <a:defRPr/>
            </a:pP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一審判決</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貪污治罪條例第 </a:t>
            </a:r>
            <a:r>
              <a:rPr lang="en-US" altLang="zh-TW" sz="2800" dirty="0">
                <a:latin typeface="標楷體" panose="03000509000000000000" pitchFamily="65" charset="-120"/>
                <a:ea typeface="標楷體" panose="03000509000000000000" pitchFamily="65" charset="-120"/>
              </a:rPr>
              <a:t>5 </a:t>
            </a:r>
            <a:r>
              <a:rPr lang="zh-TW" altLang="en-US" sz="2800" dirty="0">
                <a:latin typeface="標楷體" panose="03000509000000000000" pitchFamily="65" charset="-120"/>
                <a:ea typeface="標楷體" panose="03000509000000000000" pitchFamily="65" charset="-120"/>
              </a:rPr>
              <a:t>條第 </a:t>
            </a:r>
            <a:r>
              <a:rPr lang="en-US" altLang="zh-TW" sz="2800" dirty="0">
                <a:latin typeface="標楷體" panose="03000509000000000000" pitchFamily="65" charset="-120"/>
                <a:ea typeface="標楷體" panose="03000509000000000000" pitchFamily="65" charset="-120"/>
              </a:rPr>
              <a:t>1 </a:t>
            </a:r>
            <a:r>
              <a:rPr lang="zh-TW" altLang="en-US" sz="2800" dirty="0">
                <a:latin typeface="標楷體" panose="03000509000000000000" pitchFamily="65" charset="-120"/>
                <a:ea typeface="標楷體" panose="03000509000000000000" pitchFamily="65" charset="-120"/>
              </a:rPr>
              <a:t>項第 </a:t>
            </a:r>
            <a:r>
              <a:rPr lang="en-US" altLang="zh-TW" sz="2800" dirty="0">
                <a:latin typeface="標楷體" panose="03000509000000000000" pitchFamily="65" charset="-120"/>
                <a:ea typeface="標楷體" panose="03000509000000000000" pitchFamily="65" charset="-120"/>
              </a:rPr>
              <a:t>2 </a:t>
            </a:r>
            <a:r>
              <a:rPr lang="zh-TW" altLang="en-US" sz="2800" dirty="0">
                <a:latin typeface="標楷體" panose="03000509000000000000" pitchFamily="65" charset="-120"/>
                <a:ea typeface="標楷體" panose="03000509000000000000" pitchFamily="65" charset="-120"/>
              </a:rPr>
              <a:t>款利用職務上之</a:t>
            </a:r>
            <a:r>
              <a:rPr lang="zh-TW" altLang="en-US" sz="2800" dirty="0" smtClean="0">
                <a:latin typeface="標楷體" panose="03000509000000000000" pitchFamily="65" charset="-120"/>
                <a:ea typeface="標楷體" panose="03000509000000000000" pitchFamily="65" charset="-120"/>
              </a:rPr>
              <a:t>機會詐取</a:t>
            </a:r>
            <a:r>
              <a:rPr lang="zh-TW" altLang="en-US" sz="2800" dirty="0">
                <a:latin typeface="標楷體" panose="03000509000000000000" pitchFamily="65" charset="-120"/>
                <a:ea typeface="標楷體" panose="03000509000000000000" pitchFamily="65" charset="-120"/>
              </a:rPr>
              <a:t>財物罪。 </a:t>
            </a:r>
            <a:endParaRPr kumimoji="0" lang="zh-TW" altLang="en-US" sz="280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endParaRPr>
          </a:p>
        </p:txBody>
      </p:sp>
      <p:sp>
        <p:nvSpPr>
          <p:cNvPr id="3" name="矩形 2"/>
          <p:cNvSpPr/>
          <p:nvPr/>
        </p:nvSpPr>
        <p:spPr>
          <a:xfrm>
            <a:off x="1176864" y="2608069"/>
            <a:ext cx="6923527"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研析</a:t>
            </a:r>
            <a:r>
              <a:rPr kumimoji="0" lang="en-US" altLang="zh-TW"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在具備正當事由、並經機關首長或其授權之人核准的出差行程中，</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公務員</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確實到了出差地點完成應辦事項，事後檢具住宿收據循程序報</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支核銷</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相關</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費用是例行公事</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。但廠商代</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付相關</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費用，仍申請差旅費卻是犯法行為</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6" name="文字方塊 5"/>
          <p:cNvSpPr txBox="1"/>
          <p:nvPr/>
        </p:nvSpPr>
        <p:spPr>
          <a:xfrm>
            <a:off x="1206918" y="5238409"/>
            <a:ext cx="6605442" cy="1107996"/>
          </a:xfrm>
          <a:prstGeom prst="rect">
            <a:avLst/>
          </a:prstGeom>
          <a:noFill/>
        </p:spPr>
        <p:txBody>
          <a:bodyPr wrap="square" rtlCol="0">
            <a:spAutoFit/>
          </a:bodyPr>
          <a:lstStyle/>
          <a:p>
            <a:r>
              <a:rPr lang="en-US" altLang="zh-TW" sz="2200" dirty="0" smtClean="0">
                <a:solidFill>
                  <a:srgbClr val="FF0000"/>
                </a:solidFill>
                <a:latin typeface="標楷體" panose="03000509000000000000" pitchFamily="65" charset="-120"/>
                <a:ea typeface="標楷體" panose="03000509000000000000" pitchFamily="65" charset="-120"/>
              </a:rPr>
              <a:t>Q</a:t>
            </a:r>
            <a:r>
              <a:rPr lang="zh-TW" altLang="en-US" sz="2200" dirty="0" smtClean="0">
                <a:solidFill>
                  <a:srgbClr val="FF0000"/>
                </a:solidFill>
                <a:latin typeface="標楷體" panose="03000509000000000000" pitchFamily="65" charset="-120"/>
                <a:ea typeface="標楷體" panose="03000509000000000000" pitchFamily="65" charset="-120"/>
              </a:rPr>
              <a:t>實務問題思考：</a:t>
            </a:r>
            <a:endParaRPr lang="en-US" altLang="zh-TW" sz="2200" dirty="0" smtClean="0">
              <a:solidFill>
                <a:srgbClr val="FF0000"/>
              </a:solidFill>
              <a:latin typeface="標楷體" panose="03000509000000000000" pitchFamily="65" charset="-120"/>
              <a:ea typeface="標楷體" panose="03000509000000000000" pitchFamily="65" charset="-120"/>
            </a:endParaRPr>
          </a:p>
          <a:p>
            <a:r>
              <a:rPr lang="zh-TW" altLang="en-US" sz="2200" dirty="0" smtClean="0">
                <a:solidFill>
                  <a:srgbClr val="FF0000"/>
                </a:solidFill>
                <a:latin typeface="標楷體" panose="03000509000000000000" pitchFamily="65" charset="-120"/>
                <a:ea typeface="標楷體" panose="03000509000000000000" pitchFamily="65" charset="-120"/>
              </a:rPr>
              <a:t>同仁搭乘民眾便車至民間試驗田或私人處所訪視，或與其他同仁共乘一車，交通費該如何請領</a:t>
            </a:r>
            <a:r>
              <a:rPr lang="en-US" altLang="zh-TW" sz="2200" dirty="0" smtClean="0">
                <a:solidFill>
                  <a:srgbClr val="FF0000"/>
                </a:solidFill>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2250695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1064620" y="1196752"/>
            <a:ext cx="7148014" cy="978729"/>
          </a:xfrm>
          <a:prstGeom prst="rect">
            <a:avLst/>
          </a:prstGeom>
        </p:spPr>
        <p:txBody>
          <a:bodyPr wrap="square">
            <a:spAutoFit/>
          </a:bodyPr>
          <a:lstStyle/>
          <a:p>
            <a:pPr lvl="0" defTabSz="914400">
              <a:lnSpc>
                <a:spcPct val="90000"/>
              </a:lnSpc>
              <a:spcBef>
                <a:spcPts val="1000"/>
              </a:spcBef>
              <a:defRPr/>
            </a:pP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以出差名義駕駛機關租用</a:t>
            </a:r>
            <a:r>
              <a:rPr lang="zh-TW" altLang="en-US" sz="3200" b="1" dirty="0">
                <a:solidFill>
                  <a:srgbClr val="FF0000"/>
                </a:solidFill>
                <a:latin typeface="標楷體" panose="03000509000000000000" pitchFamily="65" charset="-120"/>
                <a:ea typeface="標楷體" panose="03000509000000000000" pitchFamily="65" charset="-120"/>
              </a:rPr>
              <a:t>公務車旅遊</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（臺中地院</a:t>
            </a:r>
            <a:r>
              <a:rPr lang="en-US" altLang="zh-TW" sz="3200" b="1" dirty="0">
                <a:latin typeface="標楷體" panose="03000509000000000000" pitchFamily="65" charset="-120"/>
                <a:ea typeface="標楷體" panose="03000509000000000000" pitchFamily="65" charset="-120"/>
              </a:rPr>
              <a:t>106</a:t>
            </a:r>
            <a:r>
              <a:rPr lang="zh-TW" altLang="en-US" sz="3200" b="1" dirty="0">
                <a:latin typeface="標楷體" panose="03000509000000000000" pitchFamily="65" charset="-120"/>
                <a:ea typeface="標楷體" panose="03000509000000000000" pitchFamily="65" charset="-120"/>
              </a:rPr>
              <a:t>訴</a:t>
            </a:r>
            <a:r>
              <a:rPr lang="en-US" altLang="zh-TW" sz="3200" b="1" dirty="0">
                <a:latin typeface="標楷體" panose="03000509000000000000" pitchFamily="65" charset="-120"/>
                <a:ea typeface="標楷體" panose="03000509000000000000" pitchFamily="65" charset="-120"/>
              </a:rPr>
              <a:t>1455</a:t>
            </a:r>
            <a:r>
              <a:rPr lang="zh-TW" altLang="en-US" sz="3200" b="1" dirty="0">
                <a:latin typeface="標楷體" panose="03000509000000000000" pitchFamily="65" charset="-120"/>
                <a:ea typeface="標楷體" panose="03000509000000000000" pitchFamily="65" charset="-120"/>
              </a:rPr>
              <a:t>）</a:t>
            </a:r>
          </a:p>
        </p:txBody>
      </p:sp>
      <p:sp>
        <p:nvSpPr>
          <p:cNvPr id="3" name="矩形 2"/>
          <p:cNvSpPr/>
          <p:nvPr/>
        </p:nvSpPr>
        <p:spPr>
          <a:xfrm>
            <a:off x="678187" y="2342688"/>
            <a:ext cx="7920880"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mn-ea"/>
                <a:cs typeface="+mn-cs"/>
              </a:rPr>
              <a:t>       李</a:t>
            </a:r>
            <a:r>
              <a:rPr kumimoji="0" lang="zh-TW" altLang="en-US" sz="2400" b="0" i="0" u="none" strike="noStrike" kern="1200" cap="none" spc="0" normalizeH="0" baseline="0" noProof="0" dirty="0">
                <a:ln>
                  <a:noFill/>
                </a:ln>
                <a:solidFill>
                  <a:prstClr val="black"/>
                </a:solidFill>
                <a:effectLst/>
                <a:uLnTx/>
                <a:uFillTx/>
                <a:latin typeface="+mn-ea"/>
                <a:cs typeface="+mn-cs"/>
              </a:rPr>
              <a:t>○○</a:t>
            </a:r>
            <a:r>
              <a:rPr kumimoji="0" lang="zh-TW" altLang="en-US" sz="2400" b="0" i="0" u="none" strike="noStrike" kern="1200" cap="none" spc="0" normalizeH="0" baseline="0" noProof="0" dirty="0" smtClean="0">
                <a:ln>
                  <a:noFill/>
                </a:ln>
                <a:solidFill>
                  <a:prstClr val="black"/>
                </a:solidFill>
                <a:effectLst/>
                <a:uLnTx/>
                <a:uFillTx/>
                <a:latin typeface="+mn-ea"/>
                <a:cs typeface="+mn-cs"/>
              </a:rPr>
              <a:t>係河川局副</a:t>
            </a:r>
            <a:r>
              <a:rPr kumimoji="0" lang="zh-TW" altLang="en-US" sz="2400" b="0" i="0" u="none" strike="noStrike" kern="1200" cap="none" spc="0" normalizeH="0" baseline="0" noProof="0" dirty="0">
                <a:ln>
                  <a:noFill/>
                </a:ln>
                <a:solidFill>
                  <a:prstClr val="black"/>
                </a:solidFill>
                <a:effectLst/>
                <a:uLnTx/>
                <a:uFillTx/>
                <a:latin typeface="+mn-ea"/>
                <a:cs typeface="+mn-cs"/>
              </a:rPr>
              <a:t>工程司， </a:t>
            </a:r>
            <a:r>
              <a:rPr kumimoji="0" lang="en-US" altLang="zh-TW" sz="2400" b="0" i="0" u="none" strike="noStrike" kern="1200" cap="none" spc="0" normalizeH="0" baseline="0" noProof="0" dirty="0" smtClean="0">
                <a:ln>
                  <a:noFill/>
                </a:ln>
                <a:solidFill>
                  <a:prstClr val="black"/>
                </a:solidFill>
                <a:effectLst/>
                <a:uLnTx/>
                <a:uFillTx/>
                <a:latin typeface="+mn-ea"/>
                <a:cs typeface="+mn-cs"/>
              </a:rPr>
              <a:t>103</a:t>
            </a:r>
            <a:r>
              <a:rPr kumimoji="0" lang="zh-TW" altLang="en-US" sz="2400" b="0" i="0" u="none" strike="noStrike" kern="1200" cap="none" spc="0" normalizeH="0" baseline="0" noProof="0" dirty="0" smtClean="0">
                <a:ln>
                  <a:noFill/>
                </a:ln>
                <a:solidFill>
                  <a:prstClr val="black"/>
                </a:solidFill>
                <a:effectLst/>
                <a:uLnTx/>
                <a:uFillTx/>
                <a:latin typeface="+mn-ea"/>
                <a:cs typeface="+mn-cs"/>
              </a:rPr>
              <a:t>年至</a:t>
            </a:r>
            <a:r>
              <a:rPr kumimoji="0" lang="en-US" altLang="zh-TW" sz="2400" b="0" i="0" u="none" strike="noStrike" kern="1200" cap="none" spc="0" normalizeH="0" baseline="0" noProof="0" dirty="0" smtClean="0">
                <a:ln>
                  <a:noFill/>
                </a:ln>
                <a:solidFill>
                  <a:prstClr val="black"/>
                </a:solidFill>
                <a:effectLst/>
                <a:uLnTx/>
                <a:uFillTx/>
                <a:latin typeface="+mn-ea"/>
                <a:cs typeface="+mn-cs"/>
              </a:rPr>
              <a:t>104</a:t>
            </a:r>
            <a:r>
              <a:rPr kumimoji="0" lang="zh-TW" altLang="en-US" sz="2400" b="0" i="0" u="none" strike="noStrike" kern="1200" cap="none" spc="0" normalizeH="0" baseline="0" noProof="0" dirty="0" smtClean="0">
                <a:ln>
                  <a:noFill/>
                </a:ln>
                <a:solidFill>
                  <a:prstClr val="black"/>
                </a:solidFill>
                <a:effectLst/>
                <a:uLnTx/>
                <a:uFillTx/>
                <a:latin typeface="+mn-ea"/>
                <a:cs typeface="+mn-cs"/>
              </a:rPr>
              <a:t>年間派疏</a:t>
            </a:r>
            <a:r>
              <a:rPr kumimoji="0" lang="zh-TW" altLang="en-US" sz="2400" b="0" i="0" u="none" strike="noStrike" kern="1200" cap="none" spc="0" normalizeH="0" baseline="0" noProof="0" dirty="0">
                <a:ln>
                  <a:noFill/>
                </a:ln>
                <a:solidFill>
                  <a:prstClr val="black"/>
                </a:solidFill>
                <a:effectLst/>
                <a:uLnTx/>
                <a:uFillTx/>
                <a:latin typeface="+mn-ea"/>
                <a:cs typeface="+mn-cs"/>
              </a:rPr>
              <a:t>濬</a:t>
            </a:r>
            <a:r>
              <a:rPr kumimoji="0" lang="zh-TW" altLang="en-US" sz="2400" b="0" i="0" u="none" strike="noStrike" kern="1200" cap="none" spc="0" normalizeH="0" baseline="0" noProof="0" dirty="0" smtClean="0">
                <a:ln>
                  <a:noFill/>
                </a:ln>
                <a:solidFill>
                  <a:prstClr val="black"/>
                </a:solidFill>
                <a:effectLst/>
                <a:uLnTx/>
                <a:uFillTx/>
                <a:latin typeface="+mn-ea"/>
                <a:cs typeface="+mn-cs"/>
              </a:rPr>
              <a:t>工程主辦</a:t>
            </a:r>
            <a:r>
              <a:rPr kumimoji="0" lang="zh-TW" altLang="en-US" sz="2400" b="0" i="0" u="none" strike="noStrike" kern="1200" cap="none" spc="0" normalizeH="0" baseline="0" noProof="0" dirty="0">
                <a:ln>
                  <a:noFill/>
                </a:ln>
                <a:solidFill>
                  <a:prstClr val="black"/>
                </a:solidFill>
                <a:effectLst/>
                <a:uLnTx/>
                <a:uFillTx/>
                <a:latin typeface="+mn-ea"/>
                <a:cs typeface="+mn-cs"/>
              </a:rPr>
              <a:t>，明知公務</a:t>
            </a:r>
            <a:r>
              <a:rPr kumimoji="0" lang="zh-TW" altLang="en-US" sz="2400" b="0" i="0" u="none" strike="noStrike" kern="1200" cap="none" spc="0" normalizeH="0" baseline="0" noProof="0" dirty="0" smtClean="0">
                <a:ln>
                  <a:noFill/>
                </a:ln>
                <a:solidFill>
                  <a:prstClr val="black"/>
                </a:solidFill>
                <a:effectLst/>
                <a:uLnTx/>
                <a:uFillTx/>
                <a:latin typeface="+mn-ea"/>
                <a:cs typeface="+mn-cs"/>
              </a:rPr>
              <a:t>車輛</a:t>
            </a:r>
            <a:r>
              <a:rPr kumimoji="0" lang="zh-TW" altLang="en-US" sz="2400" b="0" i="0" u="none" strike="noStrike" kern="1200" cap="none" spc="0" normalizeH="0" baseline="0" noProof="0" dirty="0">
                <a:ln>
                  <a:noFill/>
                </a:ln>
                <a:solidFill>
                  <a:prstClr val="black"/>
                </a:solidFill>
                <a:effectLst/>
                <a:uLnTx/>
                <a:uFillTx/>
                <a:latin typeface="+mn-ea"/>
                <a:cs typeface="+mn-cs"/>
              </a:rPr>
              <a:t>不得</a:t>
            </a:r>
            <a:r>
              <a:rPr kumimoji="0" lang="zh-TW" altLang="en-US" sz="2400" b="0" i="0" u="none" strike="noStrike" kern="1200" cap="none" spc="0" normalizeH="0" baseline="0" noProof="0" dirty="0" smtClean="0">
                <a:ln>
                  <a:noFill/>
                </a:ln>
                <a:solidFill>
                  <a:prstClr val="black"/>
                </a:solidFill>
                <a:effectLst/>
                <a:uLnTx/>
                <a:uFillTx/>
                <a:latin typeface="+mn-ea"/>
                <a:cs typeface="+mn-cs"/>
              </a:rPr>
              <a:t>私用，竟佯</a:t>
            </a:r>
            <a:r>
              <a:rPr kumimoji="0" lang="zh-TW" altLang="en-US" sz="2400" b="0" i="0" u="none" strike="noStrike" kern="1200" cap="none" spc="0" normalizeH="0" baseline="0" noProof="0" dirty="0">
                <a:ln>
                  <a:noFill/>
                </a:ln>
                <a:solidFill>
                  <a:srgbClr val="FF0000"/>
                </a:solidFill>
                <a:effectLst/>
                <a:uLnTx/>
                <a:uFillTx/>
                <a:latin typeface="+mn-ea"/>
                <a:cs typeface="+mn-cs"/>
              </a:rPr>
              <a:t>以</a:t>
            </a:r>
            <a:r>
              <a:rPr kumimoji="0" lang="zh-TW" altLang="en-US" sz="2400" b="0" i="0" u="none" strike="noStrike" kern="1200" cap="none" spc="0" normalizeH="0" baseline="0" noProof="0" dirty="0" smtClean="0">
                <a:ln>
                  <a:noFill/>
                </a:ln>
                <a:solidFill>
                  <a:srgbClr val="FF0000"/>
                </a:solidFill>
                <a:effectLst/>
                <a:uLnTx/>
                <a:uFillTx/>
                <a:latin typeface="+mn-ea"/>
                <a:cs typeface="+mn-cs"/>
              </a:rPr>
              <a:t>公務為由駕駛公務車輛</a:t>
            </a:r>
            <a:r>
              <a:rPr kumimoji="0" lang="zh-TW" altLang="en-US" sz="2400" b="0" i="0" u="none" strike="noStrike" kern="1200" cap="none" spc="0" normalizeH="0" baseline="0" noProof="0" dirty="0">
                <a:ln>
                  <a:noFill/>
                </a:ln>
                <a:solidFill>
                  <a:srgbClr val="FF0000"/>
                </a:solidFill>
                <a:effectLst/>
                <a:uLnTx/>
                <a:uFillTx/>
                <a:latin typeface="+mn-ea"/>
                <a:cs typeface="+mn-cs"/>
              </a:rPr>
              <a:t>至外縣市旅遊，嗣再虛偽填載使用紀錄</a:t>
            </a:r>
            <a:r>
              <a:rPr kumimoji="0" lang="zh-TW" altLang="en-US" sz="2400" b="0" i="0" u="none" strike="noStrike" kern="1200" cap="none" spc="0" normalizeH="0" baseline="0" noProof="0" dirty="0">
                <a:ln>
                  <a:noFill/>
                </a:ln>
                <a:solidFill>
                  <a:prstClr val="black"/>
                </a:solidFill>
                <a:effectLst/>
                <a:uLnTx/>
                <a:uFillTx/>
                <a:latin typeface="+mn-ea"/>
                <a:cs typeface="+mn-cs"/>
              </a:rPr>
              <a:t>，使不知情之會計人員</a:t>
            </a:r>
            <a:r>
              <a:rPr kumimoji="0" lang="zh-TW" altLang="en-US" sz="2400" b="0" i="0" u="none" strike="noStrike" kern="1200" cap="none" spc="0" normalizeH="0" baseline="0" noProof="0" dirty="0" smtClean="0">
                <a:ln>
                  <a:noFill/>
                </a:ln>
                <a:solidFill>
                  <a:prstClr val="black"/>
                </a:solidFill>
                <a:effectLst/>
                <a:uLnTx/>
                <a:uFillTx/>
                <a:latin typeface="+mn-ea"/>
                <a:cs typeface="+mn-cs"/>
              </a:rPr>
              <a:t>按與</a:t>
            </a:r>
            <a:r>
              <a:rPr kumimoji="0" lang="zh-TW" altLang="en-US" sz="2400" b="0" i="0" u="none" strike="noStrike" kern="1200" cap="none" spc="0" normalizeH="0" baseline="0" noProof="0" dirty="0">
                <a:ln>
                  <a:noFill/>
                </a:ln>
                <a:solidFill>
                  <a:prstClr val="black"/>
                </a:solidFill>
                <a:effectLst/>
                <a:uLnTx/>
                <a:uFillTx/>
                <a:latin typeface="+mn-ea"/>
                <a:cs typeface="+mn-cs"/>
              </a:rPr>
              <a:t>租車公司簽訂之租賃契約結算作為公務使用之</a:t>
            </a:r>
            <a:r>
              <a:rPr kumimoji="0" lang="zh-TW" altLang="en-US" sz="2400" b="0" i="0" u="none" strike="noStrike" kern="1200" cap="none" spc="0" normalizeH="0" baseline="0" noProof="0" dirty="0" smtClean="0">
                <a:ln>
                  <a:noFill/>
                </a:ln>
                <a:solidFill>
                  <a:prstClr val="black"/>
                </a:solidFill>
                <a:effectLst/>
                <a:uLnTx/>
                <a:uFillTx/>
                <a:latin typeface="+mn-ea"/>
                <a:cs typeface="+mn-cs"/>
              </a:rPr>
              <a:t>租賃車輛</a:t>
            </a:r>
            <a:r>
              <a:rPr kumimoji="0" lang="zh-TW" altLang="en-US" sz="2400" b="0" i="0" u="none" strike="noStrike" kern="1200" cap="none" spc="0" normalizeH="0" baseline="0" noProof="0" dirty="0">
                <a:ln>
                  <a:noFill/>
                </a:ln>
                <a:solidFill>
                  <a:prstClr val="black"/>
                </a:solidFill>
                <a:effectLst/>
                <a:uLnTx/>
                <a:uFillTx/>
                <a:latin typeface="+mn-ea"/>
                <a:cs typeface="+mn-cs"/>
              </a:rPr>
              <a:t>金額，因而</a:t>
            </a:r>
            <a:r>
              <a:rPr kumimoji="0" lang="zh-TW" altLang="en-US" sz="2400" b="0" i="0" strike="noStrike" kern="1200" cap="none" spc="0" normalizeH="0" baseline="0" noProof="0" dirty="0">
                <a:ln>
                  <a:noFill/>
                </a:ln>
                <a:effectLst/>
                <a:uLnTx/>
                <a:uFillTx/>
                <a:latin typeface="+mn-ea"/>
                <a:cs typeface="+mn-cs"/>
              </a:rPr>
              <a:t>詐得使用該車之利益</a:t>
            </a:r>
            <a:r>
              <a:rPr kumimoji="0" lang="zh-TW" altLang="en-US" sz="2400" b="0" i="0" u="none" strike="noStrike" kern="1200" cap="none" spc="0" normalizeH="0" baseline="0" noProof="0" dirty="0">
                <a:ln>
                  <a:noFill/>
                </a:ln>
                <a:solidFill>
                  <a:prstClr val="black"/>
                </a:solidFill>
                <a:effectLst/>
                <a:uLnTx/>
                <a:uFillTx/>
                <a:latin typeface="+mn-ea"/>
                <a:cs typeface="+mn-cs"/>
              </a:rPr>
              <a:t>即租車金新臺幣（下同）</a:t>
            </a:r>
            <a:r>
              <a:rPr kumimoji="0" lang="en-US" altLang="zh-TW" sz="2400" b="0" i="0" u="none" strike="noStrike" kern="1200" cap="none" spc="0" normalizeH="0" baseline="0" noProof="0" dirty="0">
                <a:ln>
                  <a:noFill/>
                </a:ln>
                <a:solidFill>
                  <a:prstClr val="black"/>
                </a:solidFill>
                <a:effectLst/>
                <a:uLnTx/>
                <a:uFillTx/>
                <a:latin typeface="+mn-ea"/>
                <a:cs typeface="+mn-cs"/>
              </a:rPr>
              <a:t>1,414.8 </a:t>
            </a:r>
            <a:r>
              <a:rPr kumimoji="0" lang="zh-TW" altLang="en-US" sz="2400" b="0" i="0" u="none" strike="noStrike" kern="1200" cap="none" spc="0" normalizeH="0" baseline="0" noProof="0" dirty="0">
                <a:ln>
                  <a:noFill/>
                </a:ln>
                <a:solidFill>
                  <a:prstClr val="black"/>
                </a:solidFill>
                <a:effectLst/>
                <a:uLnTx/>
                <a:uFillTx/>
                <a:latin typeface="+mn-ea"/>
                <a:cs typeface="+mn-cs"/>
              </a:rPr>
              <a:t>元及油料費用 </a:t>
            </a:r>
            <a:r>
              <a:rPr kumimoji="0" lang="en-US" altLang="zh-TW" sz="2400" b="0" i="0" u="none" strike="noStrike" kern="1200" cap="none" spc="0" normalizeH="0" baseline="0" noProof="0" dirty="0">
                <a:ln>
                  <a:noFill/>
                </a:ln>
                <a:solidFill>
                  <a:prstClr val="black"/>
                </a:solidFill>
                <a:effectLst/>
                <a:uLnTx/>
                <a:uFillTx/>
                <a:latin typeface="+mn-ea"/>
                <a:cs typeface="+mn-cs"/>
              </a:rPr>
              <a:t>1,188 </a:t>
            </a:r>
            <a:r>
              <a:rPr kumimoji="0" lang="zh-TW" altLang="en-US" sz="2400" b="0" i="0" u="none" strike="noStrike" kern="1200" cap="none" spc="0" normalizeH="0" baseline="0" noProof="0" dirty="0">
                <a:ln>
                  <a:noFill/>
                </a:ln>
                <a:solidFill>
                  <a:prstClr val="black"/>
                </a:solidFill>
                <a:effectLst/>
                <a:uLnTx/>
                <a:uFillTx/>
                <a:latin typeface="+mn-ea"/>
                <a:cs typeface="+mn-cs"/>
              </a:rPr>
              <a:t>元，共計 </a:t>
            </a:r>
            <a:r>
              <a:rPr kumimoji="0" lang="en-US" altLang="zh-TW" sz="2400" b="0" i="0" u="none" strike="noStrike" kern="1200" cap="none" spc="0" normalizeH="0" baseline="0" noProof="0" dirty="0">
                <a:ln>
                  <a:noFill/>
                </a:ln>
                <a:solidFill>
                  <a:prstClr val="black"/>
                </a:solidFill>
                <a:effectLst/>
                <a:uLnTx/>
                <a:uFillTx/>
                <a:latin typeface="+mn-ea"/>
                <a:cs typeface="+mn-cs"/>
              </a:rPr>
              <a:t>2,602.8 </a:t>
            </a:r>
            <a:r>
              <a:rPr kumimoji="0" lang="zh-TW" altLang="en-US" sz="2400" b="0" i="0" u="none" strike="noStrike" kern="1200" cap="none" spc="0" normalizeH="0" baseline="0" noProof="0" dirty="0" smtClean="0">
                <a:ln>
                  <a:noFill/>
                </a:ln>
                <a:solidFill>
                  <a:prstClr val="black"/>
                </a:solidFill>
                <a:effectLst/>
                <a:uLnTx/>
                <a:uFillTx/>
                <a:latin typeface="+mn-ea"/>
                <a:cs typeface="+mn-cs"/>
              </a:rPr>
              <a:t>元，並不實報支各該日相關雜費。 </a:t>
            </a:r>
            <a:endParaRPr kumimoji="0" lang="en-US" altLang="zh-TW" sz="2400" b="0" i="0" u="none" strike="noStrike" kern="1200" cap="none" spc="0" normalizeH="0" baseline="0" noProof="0" dirty="0" smtClean="0">
              <a:ln>
                <a:noFill/>
              </a:ln>
              <a:solidFill>
                <a:prstClr val="black"/>
              </a:solidFill>
              <a:effectLst/>
              <a:uLnTx/>
              <a:uFillTx/>
              <a:latin typeface="+mn-ea"/>
              <a:cs typeface="+mn-cs"/>
            </a:endParaRPr>
          </a:p>
          <a:p>
            <a:pPr lvl="0">
              <a:defRPr/>
            </a:pPr>
            <a:r>
              <a:rPr lang="en-US" altLang="zh-TW" sz="2400" dirty="0" smtClean="0">
                <a:solidFill>
                  <a:prstClr val="black"/>
                </a:solidFill>
                <a:latin typeface="+mn-ea"/>
              </a:rPr>
              <a:t>*</a:t>
            </a:r>
            <a:r>
              <a:rPr lang="zh-TW" altLang="en-US" sz="2400" dirty="0" smtClean="0">
                <a:solidFill>
                  <a:prstClr val="black"/>
                </a:solidFill>
                <a:latin typeface="+mn-ea"/>
              </a:rPr>
              <a:t>貪污</a:t>
            </a:r>
            <a:r>
              <a:rPr lang="zh-TW" altLang="en-US" sz="2400" dirty="0">
                <a:solidFill>
                  <a:prstClr val="black"/>
                </a:solidFill>
                <a:latin typeface="+mn-ea"/>
              </a:rPr>
              <a:t>治罪條例第</a:t>
            </a:r>
            <a:r>
              <a:rPr lang="en-US" altLang="zh-TW" sz="2400" dirty="0">
                <a:solidFill>
                  <a:prstClr val="black"/>
                </a:solidFill>
                <a:latin typeface="+mn-ea"/>
              </a:rPr>
              <a:t>5</a:t>
            </a:r>
            <a:r>
              <a:rPr lang="zh-TW" altLang="en-US" sz="2400" dirty="0">
                <a:solidFill>
                  <a:prstClr val="black"/>
                </a:solidFill>
                <a:latin typeface="+mn-ea"/>
              </a:rPr>
              <a:t>條第</a:t>
            </a:r>
            <a:r>
              <a:rPr lang="en-US" altLang="zh-TW" sz="2400" dirty="0">
                <a:solidFill>
                  <a:prstClr val="black"/>
                </a:solidFill>
                <a:latin typeface="+mn-ea"/>
              </a:rPr>
              <a:t>1</a:t>
            </a:r>
            <a:r>
              <a:rPr lang="zh-TW" altLang="en-US" sz="2400" dirty="0">
                <a:solidFill>
                  <a:prstClr val="black"/>
                </a:solidFill>
                <a:latin typeface="+mn-ea"/>
              </a:rPr>
              <a:t>項第</a:t>
            </a:r>
            <a:r>
              <a:rPr lang="en-US" altLang="zh-TW" sz="2400" dirty="0">
                <a:solidFill>
                  <a:prstClr val="black"/>
                </a:solidFill>
                <a:latin typeface="+mn-ea"/>
              </a:rPr>
              <a:t>2</a:t>
            </a:r>
            <a:r>
              <a:rPr lang="zh-TW" altLang="en-US" sz="2400" dirty="0" smtClean="0">
                <a:solidFill>
                  <a:prstClr val="black"/>
                </a:solidFill>
                <a:latin typeface="+mn-ea"/>
              </a:rPr>
              <a:t>款利用</a:t>
            </a:r>
            <a:r>
              <a:rPr lang="zh-TW" altLang="en-US" sz="2400" dirty="0">
                <a:solidFill>
                  <a:prstClr val="black"/>
                </a:solidFill>
                <a:latin typeface="+mn-ea"/>
              </a:rPr>
              <a:t>職務上之機會詐取財物罪，其犯罪客體須係具體之財物，財產上不法之利益並不</a:t>
            </a:r>
            <a:r>
              <a:rPr lang="zh-TW" altLang="en-US" sz="2400" dirty="0" smtClean="0">
                <a:solidFill>
                  <a:prstClr val="black"/>
                </a:solidFill>
                <a:latin typeface="+mn-ea"/>
              </a:rPr>
              <a:t>包括（參照最高法院</a:t>
            </a:r>
            <a:r>
              <a:rPr lang="en-US" altLang="zh-TW" sz="2400" dirty="0">
                <a:solidFill>
                  <a:prstClr val="black"/>
                </a:solidFill>
                <a:latin typeface="+mn-ea"/>
              </a:rPr>
              <a:t>96</a:t>
            </a:r>
            <a:r>
              <a:rPr lang="zh-TW" altLang="en-US" sz="2400" dirty="0">
                <a:solidFill>
                  <a:prstClr val="black"/>
                </a:solidFill>
                <a:latin typeface="+mn-ea"/>
              </a:rPr>
              <a:t>年度臺上字第</a:t>
            </a:r>
            <a:r>
              <a:rPr lang="en-US" altLang="zh-TW" sz="2400" dirty="0">
                <a:solidFill>
                  <a:prstClr val="black"/>
                </a:solidFill>
                <a:latin typeface="+mn-ea"/>
              </a:rPr>
              <a:t>6512</a:t>
            </a:r>
            <a:r>
              <a:rPr lang="zh-TW" altLang="en-US" sz="2400" dirty="0">
                <a:solidFill>
                  <a:prstClr val="black"/>
                </a:solidFill>
                <a:latin typeface="+mn-ea"/>
              </a:rPr>
              <a:t>號判決要旨）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mn-ea"/>
              <a:cs typeface="+mn-cs"/>
            </a:endParaRPr>
          </a:p>
        </p:txBody>
      </p:sp>
    </p:spTree>
    <p:extLst>
      <p:ext uri="{BB962C8B-B14F-4D97-AF65-F5344CB8AC3E}">
        <p14:creationId xmlns:p14="http://schemas.microsoft.com/office/powerpoint/2010/main" val="1586241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1176864" y="872971"/>
            <a:ext cx="6798734" cy="1643527"/>
          </a:xfrm>
          <a:prstGeom prst="rect">
            <a:avLst/>
          </a:prstGeom>
        </p:spPr>
        <p:txBody>
          <a:bodyPr wrap="square">
            <a:spAutoFit/>
          </a:bodyPr>
          <a:lstStyle/>
          <a:p>
            <a:pPr lvl="0" algn="l" defTabSz="914400">
              <a:lnSpc>
                <a:spcPct val="90000"/>
              </a:lnSpc>
              <a:spcBef>
                <a:spcPts val="1000"/>
              </a:spcBef>
              <a:defRPr/>
            </a:pP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一審判決</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貪污治罪條例第 </a:t>
            </a:r>
            <a:r>
              <a:rPr lang="en-US" altLang="zh-TW" sz="2800" dirty="0">
                <a:latin typeface="標楷體" panose="03000509000000000000" pitchFamily="65" charset="-120"/>
                <a:ea typeface="標楷體" panose="03000509000000000000" pitchFamily="65" charset="-120"/>
              </a:rPr>
              <a:t>5 </a:t>
            </a:r>
            <a:r>
              <a:rPr lang="zh-TW" altLang="en-US" sz="2800" dirty="0">
                <a:latin typeface="標楷體" panose="03000509000000000000" pitchFamily="65" charset="-120"/>
                <a:ea typeface="標楷體" panose="03000509000000000000" pitchFamily="65" charset="-120"/>
              </a:rPr>
              <a:t>條第 </a:t>
            </a:r>
            <a:r>
              <a:rPr lang="en-US" altLang="zh-TW" sz="2800" dirty="0">
                <a:latin typeface="標楷體" panose="03000509000000000000" pitchFamily="65" charset="-120"/>
                <a:ea typeface="標楷體" panose="03000509000000000000" pitchFamily="65" charset="-120"/>
              </a:rPr>
              <a:t>1 </a:t>
            </a:r>
            <a:r>
              <a:rPr lang="zh-TW" altLang="en-US" sz="2800" dirty="0">
                <a:latin typeface="標楷體" panose="03000509000000000000" pitchFamily="65" charset="-120"/>
                <a:ea typeface="標楷體" panose="03000509000000000000" pitchFamily="65" charset="-120"/>
              </a:rPr>
              <a:t>項第 </a:t>
            </a:r>
            <a:r>
              <a:rPr lang="en-US" altLang="zh-TW" sz="2800" dirty="0">
                <a:latin typeface="標楷體" panose="03000509000000000000" pitchFamily="65" charset="-120"/>
                <a:ea typeface="標楷體" panose="03000509000000000000" pitchFamily="65" charset="-120"/>
              </a:rPr>
              <a:t>2 </a:t>
            </a:r>
            <a:r>
              <a:rPr lang="zh-TW" altLang="en-US" sz="2800" dirty="0">
                <a:latin typeface="標楷體" panose="03000509000000000000" pitchFamily="65" charset="-120"/>
                <a:ea typeface="標楷體" panose="03000509000000000000" pitchFamily="65" charset="-120"/>
              </a:rPr>
              <a:t>款利用職務上之機會詐欺得利</a:t>
            </a:r>
            <a:r>
              <a:rPr lang="zh-TW" altLang="en-US" sz="2800" dirty="0" smtClean="0">
                <a:latin typeface="標楷體" panose="03000509000000000000" pitchFamily="65" charset="-120"/>
                <a:ea typeface="標楷體" panose="03000509000000000000" pitchFamily="65" charset="-120"/>
              </a:rPr>
              <a:t>罪</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雜費部分</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。有期徒刑 </a:t>
            </a:r>
            <a:r>
              <a:rPr lang="en-US" altLang="zh-TW" sz="2800" dirty="0">
                <a:latin typeface="標楷體" panose="03000509000000000000" pitchFamily="65" charset="-120"/>
                <a:ea typeface="標楷體" panose="03000509000000000000" pitchFamily="65" charset="-120"/>
              </a:rPr>
              <a:t>2 </a:t>
            </a:r>
            <a:r>
              <a:rPr lang="zh-TW" altLang="en-US" sz="2800" dirty="0">
                <a:latin typeface="標楷體" panose="03000509000000000000" pitchFamily="65" charset="-120"/>
                <a:ea typeface="標楷體" panose="03000509000000000000" pitchFamily="65" charset="-120"/>
              </a:rPr>
              <a:t>年，褫奪公權 </a:t>
            </a:r>
            <a:r>
              <a:rPr lang="en-US" altLang="zh-TW" sz="2800" dirty="0">
                <a:latin typeface="標楷體" panose="03000509000000000000" pitchFamily="65" charset="-120"/>
                <a:ea typeface="標楷體" panose="03000509000000000000" pitchFamily="65" charset="-120"/>
              </a:rPr>
              <a:t>1 </a:t>
            </a:r>
            <a:r>
              <a:rPr lang="zh-TW" altLang="en-US" sz="2800" dirty="0" smtClean="0">
                <a:latin typeface="標楷體" panose="03000509000000000000" pitchFamily="65" charset="-120"/>
                <a:ea typeface="標楷體" panose="03000509000000000000" pitchFamily="65" charset="-120"/>
              </a:rPr>
              <a:t>年</a:t>
            </a:r>
            <a:endParaRPr kumimoji="0" lang="zh-TW" altLang="en-US" sz="280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endParaRPr>
          </a:p>
        </p:txBody>
      </p:sp>
      <p:sp>
        <p:nvSpPr>
          <p:cNvPr id="3" name="矩形 2"/>
          <p:cNvSpPr/>
          <p:nvPr/>
        </p:nvSpPr>
        <p:spPr>
          <a:xfrm>
            <a:off x="1195659" y="2399930"/>
            <a:ext cx="6923527"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研析</a:t>
            </a:r>
            <a:r>
              <a:rPr kumimoji="0" lang="en-US" altLang="zh-TW"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本案例公務員利用職務上得使用公務車輛之機會，佯稱公務出差</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，駕駛</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公務車輛至外縣市旅遊，因而觸犯貪污治罪條例；進一步</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思考</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，假設案例中公務員係於駕駛公務車輛執行公務過程中，</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順便處理</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私人</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事務，會</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不會成罪</a:t>
            </a:r>
            <a:r>
              <a:rPr kumimoji="0" lang="en-US" altLang="zh-TW"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值得警惕。</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6" name="文字方塊 5"/>
          <p:cNvSpPr txBox="1"/>
          <p:nvPr/>
        </p:nvSpPr>
        <p:spPr>
          <a:xfrm>
            <a:off x="1198380" y="4992237"/>
            <a:ext cx="6541972" cy="1107996"/>
          </a:xfrm>
          <a:prstGeom prst="rect">
            <a:avLst/>
          </a:prstGeom>
          <a:noFill/>
        </p:spPr>
        <p:txBody>
          <a:bodyPr wrap="square" rtlCol="0">
            <a:spAutoFit/>
          </a:bodyPr>
          <a:lstStyle/>
          <a:p>
            <a:r>
              <a:rPr lang="en-US" altLang="zh-TW" sz="2200" dirty="0" smtClean="0">
                <a:solidFill>
                  <a:srgbClr val="FF0000"/>
                </a:solidFill>
                <a:latin typeface="標楷體" panose="03000509000000000000" pitchFamily="65" charset="-120"/>
                <a:ea typeface="標楷體" panose="03000509000000000000" pitchFamily="65" charset="-120"/>
              </a:rPr>
              <a:t>Q</a:t>
            </a:r>
            <a:r>
              <a:rPr lang="zh-TW" altLang="en-US" sz="2200" dirty="0" smtClean="0">
                <a:solidFill>
                  <a:srgbClr val="FF0000"/>
                </a:solidFill>
                <a:latin typeface="標楷體" panose="03000509000000000000" pitchFamily="65" charset="-120"/>
                <a:ea typeface="標楷體" panose="03000509000000000000" pitchFamily="65" charset="-120"/>
              </a:rPr>
              <a:t>實務問題思考：</a:t>
            </a:r>
            <a:endParaRPr lang="en-US" altLang="zh-TW" sz="2200" dirty="0" smtClean="0">
              <a:solidFill>
                <a:srgbClr val="FF0000"/>
              </a:solidFill>
              <a:latin typeface="標楷體" panose="03000509000000000000" pitchFamily="65" charset="-120"/>
              <a:ea typeface="標楷體" panose="03000509000000000000" pitchFamily="65" charset="-120"/>
            </a:endParaRPr>
          </a:p>
          <a:p>
            <a:r>
              <a:rPr lang="zh-TW" altLang="en-US" sz="2200" dirty="0" smtClean="0">
                <a:solidFill>
                  <a:srgbClr val="FF0000"/>
                </a:solidFill>
                <a:latin typeface="標楷體" panose="03000509000000000000" pitchFamily="65" charset="-120"/>
                <a:ea typeface="標楷體" panose="03000509000000000000" pitchFamily="65" charset="-120"/>
              </a:rPr>
              <a:t>同仁自駕公務車異地查驗，或以採購租賃公務車契約至試驗田間或其他地點訪查時，宜應注意</a:t>
            </a:r>
            <a:r>
              <a:rPr lang="en-US" altLang="zh-TW" sz="2200" dirty="0" smtClean="0">
                <a:solidFill>
                  <a:srgbClr val="FF0000"/>
                </a:solidFill>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2351228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1176864" y="1205369"/>
            <a:ext cx="6798734" cy="978729"/>
          </a:xfrm>
          <a:prstGeom prst="rect">
            <a:avLst/>
          </a:prstGeom>
        </p:spPr>
        <p:txBody>
          <a:bodyPr wrap="square">
            <a:spAutoFit/>
          </a:bodyPr>
          <a:lstStyle/>
          <a:p>
            <a:pPr lvl="0" defTabSz="914400">
              <a:lnSpc>
                <a:spcPct val="90000"/>
              </a:lnSpc>
              <a:spcBef>
                <a:spcPts val="1000"/>
              </a:spcBef>
              <a:defRPr/>
            </a:pP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使用公務機車復申領交通費</a:t>
            </a:r>
            <a:r>
              <a:rPr lang="en-US" altLang="zh-TW" sz="3200" b="1" dirty="0" smtClean="0">
                <a:latin typeface="標楷體" panose="03000509000000000000" pitchFamily="65" charset="-120"/>
                <a:ea typeface="標楷體" panose="03000509000000000000" pitchFamily="65" charset="-120"/>
              </a:rPr>
              <a:t>】</a:t>
            </a:r>
            <a:br>
              <a:rPr lang="en-US" altLang="zh-TW" sz="3200" b="1" dirty="0" smtClean="0">
                <a:latin typeface="標楷體" panose="03000509000000000000" pitchFamily="65" charset="-120"/>
                <a:ea typeface="標楷體" panose="03000509000000000000" pitchFamily="65" charset="-120"/>
              </a:rPr>
            </a:br>
            <a:r>
              <a:rPr lang="zh-TW" altLang="en-US" sz="3200" b="1" dirty="0" smtClean="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臺南地院 </a:t>
            </a:r>
            <a:r>
              <a:rPr lang="en-US" altLang="zh-TW" sz="3200" b="1" dirty="0">
                <a:latin typeface="標楷體" panose="03000509000000000000" pitchFamily="65" charset="-120"/>
                <a:ea typeface="標楷體" panose="03000509000000000000" pitchFamily="65" charset="-120"/>
              </a:rPr>
              <a:t>108 </a:t>
            </a:r>
            <a:r>
              <a:rPr lang="zh-TW" altLang="en-US" sz="3200" b="1" dirty="0">
                <a:latin typeface="標楷體" panose="03000509000000000000" pitchFamily="65" charset="-120"/>
                <a:ea typeface="標楷體" panose="03000509000000000000" pitchFamily="65" charset="-120"/>
              </a:rPr>
              <a:t>訴 </a:t>
            </a:r>
            <a:r>
              <a:rPr lang="en-US" altLang="zh-TW" sz="3200" b="1" dirty="0">
                <a:latin typeface="標楷體" panose="03000509000000000000" pitchFamily="65" charset="-120"/>
                <a:ea typeface="標楷體" panose="03000509000000000000" pitchFamily="65" charset="-120"/>
              </a:rPr>
              <a:t>304</a:t>
            </a:r>
            <a:r>
              <a:rPr lang="zh-TW" altLang="en-US" sz="3200" b="1" dirty="0">
                <a:latin typeface="標楷體" panose="03000509000000000000" pitchFamily="65" charset="-120"/>
                <a:ea typeface="標楷體" panose="03000509000000000000" pitchFamily="65" charset="-120"/>
              </a:rPr>
              <a:t>）</a:t>
            </a:r>
          </a:p>
        </p:txBody>
      </p:sp>
      <p:sp>
        <p:nvSpPr>
          <p:cNvPr id="3" name="矩形 2"/>
          <p:cNvSpPr/>
          <p:nvPr/>
        </p:nvSpPr>
        <p:spPr>
          <a:xfrm>
            <a:off x="1176864" y="2441578"/>
            <a:ext cx="6923527"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prstClr val="black"/>
                </a:solidFill>
                <a:effectLst/>
                <a:uLnTx/>
                <a:uFillTx/>
                <a:latin typeface="+mn-ea"/>
                <a:cs typeface="+mn-cs"/>
              </a:rPr>
              <a:t>        臺</a:t>
            </a:r>
            <a:r>
              <a:rPr kumimoji="0" lang="zh-TW" altLang="en-US" sz="2400" b="0" i="0" u="none" strike="noStrike" kern="1200" cap="none" spc="0" normalizeH="0" baseline="0" noProof="0" dirty="0">
                <a:ln>
                  <a:noFill/>
                </a:ln>
                <a:solidFill>
                  <a:prstClr val="black"/>
                </a:solidFill>
                <a:effectLst/>
                <a:uLnTx/>
                <a:uFillTx/>
                <a:latin typeface="+mn-ea"/>
                <a:cs typeface="+mn-cs"/>
              </a:rPr>
              <a:t>南市安南區公所里幹事陳</a:t>
            </a:r>
            <a:r>
              <a:rPr kumimoji="0" lang="zh-TW" altLang="en-US" sz="2400" b="0" i="0" u="none" strike="noStrike" kern="1200" cap="none" spc="0" normalizeH="0" baseline="0" noProof="0" dirty="0" smtClean="0">
                <a:ln>
                  <a:noFill/>
                </a:ln>
                <a:solidFill>
                  <a:prstClr val="black"/>
                </a:solidFill>
                <a:effectLst/>
                <a:uLnTx/>
                <a:uFillTx/>
                <a:latin typeface="+mn-ea"/>
                <a:cs typeface="+mn-cs"/>
              </a:rPr>
              <a:t>〇〇明知公務機車不得挪</a:t>
            </a:r>
            <a:r>
              <a:rPr kumimoji="0" lang="zh-TW" altLang="en-US" sz="2400" b="0" i="0" u="none" strike="noStrike" kern="1200" cap="none" spc="0" normalizeH="0" baseline="0" noProof="0" dirty="0">
                <a:ln>
                  <a:noFill/>
                </a:ln>
                <a:solidFill>
                  <a:prstClr val="black"/>
                </a:solidFill>
                <a:effectLst/>
                <a:uLnTx/>
                <a:uFillTx/>
                <a:latin typeface="+mn-ea"/>
                <a:cs typeface="+mn-cs"/>
              </a:rPr>
              <a:t>作私人使用</a:t>
            </a:r>
            <a:r>
              <a:rPr kumimoji="0" lang="zh-TW" altLang="en-US" sz="2400" b="0" i="0" u="none" strike="noStrike" kern="1200" cap="none" spc="0" normalizeH="0" baseline="0" noProof="0" dirty="0" smtClean="0">
                <a:ln>
                  <a:noFill/>
                </a:ln>
                <a:solidFill>
                  <a:prstClr val="black"/>
                </a:solidFill>
                <a:effectLst/>
                <a:uLnTx/>
                <a:uFillTx/>
                <a:latin typeface="+mn-ea"/>
                <a:cs typeface="+mn-cs"/>
              </a:rPr>
              <a:t>，竟</a:t>
            </a:r>
            <a:r>
              <a:rPr kumimoji="0" lang="zh-TW" altLang="en-US" sz="2400" b="0" i="0" u="none" strike="noStrike" kern="1200" cap="none" spc="0" normalizeH="0" baseline="0" noProof="0" dirty="0" smtClean="0">
                <a:ln>
                  <a:noFill/>
                </a:ln>
                <a:solidFill>
                  <a:srgbClr val="FF0000"/>
                </a:solidFill>
                <a:effectLst/>
                <a:uLnTx/>
                <a:uFillTx/>
                <a:latin typeface="+mn-ea"/>
                <a:cs typeface="+mn-cs"/>
              </a:rPr>
              <a:t>長期騎乘</a:t>
            </a:r>
            <a:r>
              <a:rPr kumimoji="0" lang="zh-TW" altLang="en-US" sz="2400" b="0" i="0" u="none" strike="noStrike" kern="1200" cap="none" spc="0" normalizeH="0" baseline="0" noProof="0" dirty="0">
                <a:ln>
                  <a:noFill/>
                </a:ln>
                <a:solidFill>
                  <a:srgbClr val="FF0000"/>
                </a:solidFill>
                <a:effectLst/>
                <a:uLnTx/>
                <a:uFillTx/>
                <a:latin typeface="+mn-ea"/>
                <a:cs typeface="+mn-cs"/>
              </a:rPr>
              <a:t>該公務機車上下班並以機關油卡加油</a:t>
            </a:r>
            <a:r>
              <a:rPr kumimoji="0" lang="zh-TW" altLang="en-US" sz="2400" b="0" i="0" u="none" strike="noStrike" kern="1200" cap="none" spc="0" normalizeH="0" baseline="0" noProof="0" dirty="0">
                <a:ln>
                  <a:noFill/>
                </a:ln>
                <a:solidFill>
                  <a:prstClr val="black"/>
                </a:solidFill>
                <a:effectLst/>
                <a:uLnTx/>
                <a:uFillTx/>
                <a:latin typeface="+mn-ea"/>
                <a:cs typeface="+mn-cs"/>
              </a:rPr>
              <a:t>，持續給付該公務機車油料費用予中油公司，陳〇〇因而獲得免予支付油料費共 </a:t>
            </a:r>
            <a:r>
              <a:rPr kumimoji="0" lang="en-US" altLang="zh-TW" sz="2400" b="0" i="0" u="none" strike="noStrike" kern="1200" cap="none" spc="0" normalizeH="0" baseline="0" noProof="0" dirty="0">
                <a:ln>
                  <a:noFill/>
                </a:ln>
                <a:solidFill>
                  <a:prstClr val="black"/>
                </a:solidFill>
                <a:effectLst/>
                <a:uLnTx/>
                <a:uFillTx/>
                <a:latin typeface="+mn-ea"/>
                <a:cs typeface="+mn-cs"/>
              </a:rPr>
              <a:t>1 </a:t>
            </a:r>
            <a:r>
              <a:rPr kumimoji="0" lang="zh-TW" altLang="en-US" sz="2400" b="0" i="0" u="none" strike="noStrike" kern="1200" cap="none" spc="0" normalizeH="0" baseline="0" noProof="0" dirty="0">
                <a:ln>
                  <a:noFill/>
                </a:ln>
                <a:solidFill>
                  <a:prstClr val="black"/>
                </a:solidFill>
                <a:effectLst/>
                <a:uLnTx/>
                <a:uFillTx/>
                <a:latin typeface="+mn-ea"/>
                <a:cs typeface="+mn-cs"/>
              </a:rPr>
              <a:t>萬 </a:t>
            </a:r>
            <a:r>
              <a:rPr kumimoji="0" lang="en-US" altLang="zh-TW" sz="2400" b="0" i="0" u="none" strike="noStrike" kern="1200" cap="none" spc="0" normalizeH="0" baseline="0" noProof="0" dirty="0">
                <a:ln>
                  <a:noFill/>
                </a:ln>
                <a:solidFill>
                  <a:prstClr val="black"/>
                </a:solidFill>
                <a:effectLst/>
                <a:uLnTx/>
                <a:uFillTx/>
                <a:latin typeface="+mn-ea"/>
                <a:cs typeface="+mn-cs"/>
              </a:rPr>
              <a:t>1,556 </a:t>
            </a:r>
            <a:r>
              <a:rPr kumimoji="0" lang="zh-TW" altLang="en-US" sz="2400" b="0" i="0" u="none" strike="noStrike" kern="1200" cap="none" spc="0" normalizeH="0" baseline="0" noProof="0" dirty="0">
                <a:ln>
                  <a:noFill/>
                </a:ln>
                <a:solidFill>
                  <a:prstClr val="black"/>
                </a:solidFill>
                <a:effectLst/>
                <a:uLnTx/>
                <a:uFillTx/>
                <a:latin typeface="+mn-ea"/>
                <a:cs typeface="+mn-cs"/>
              </a:rPr>
              <a:t>元之</a:t>
            </a:r>
            <a:r>
              <a:rPr kumimoji="0" lang="zh-TW" altLang="en-US" sz="2400" b="0" i="0" u="none" strike="noStrike" kern="1200" cap="none" spc="0" normalizeH="0" baseline="0" noProof="0" dirty="0" smtClean="0">
                <a:ln>
                  <a:noFill/>
                </a:ln>
                <a:solidFill>
                  <a:prstClr val="black"/>
                </a:solidFill>
                <a:effectLst/>
                <a:uLnTx/>
                <a:uFillTx/>
                <a:latin typeface="+mn-ea"/>
                <a:cs typeface="+mn-cs"/>
              </a:rPr>
              <a:t>不法利益。另查獲其出差</a:t>
            </a:r>
            <a:r>
              <a:rPr kumimoji="0" lang="zh-TW" altLang="en-US" sz="2400" b="0" i="0" u="none" strike="noStrike" kern="1200" cap="none" spc="0" normalizeH="0" baseline="0" noProof="0" dirty="0">
                <a:ln>
                  <a:noFill/>
                </a:ln>
                <a:solidFill>
                  <a:prstClr val="black"/>
                </a:solidFill>
                <a:effectLst/>
                <a:uLnTx/>
                <a:uFillTx/>
                <a:latin typeface="+mn-ea"/>
                <a:cs typeface="+mn-cs"/>
              </a:rPr>
              <a:t>日期騎乘公務</a:t>
            </a:r>
            <a:r>
              <a:rPr kumimoji="0" lang="zh-TW" altLang="en-US" sz="2400" b="0" i="0" u="none" strike="noStrike" kern="1200" cap="none" spc="0" normalizeH="0" baseline="0" noProof="0" dirty="0" smtClean="0">
                <a:ln>
                  <a:noFill/>
                </a:ln>
                <a:solidFill>
                  <a:prstClr val="black"/>
                </a:solidFill>
                <a:effectLst/>
                <a:uLnTx/>
                <a:uFillTx/>
                <a:latin typeface="+mn-ea"/>
                <a:cs typeface="+mn-cs"/>
              </a:rPr>
              <a:t>機車往返，應不得</a:t>
            </a:r>
            <a:r>
              <a:rPr kumimoji="0" lang="zh-TW" altLang="en-US" sz="2400" b="0" i="0" u="none" strike="noStrike" kern="1200" cap="none" spc="0" normalizeH="0" baseline="0" noProof="0" dirty="0">
                <a:ln>
                  <a:noFill/>
                </a:ln>
                <a:solidFill>
                  <a:prstClr val="black"/>
                </a:solidFill>
                <a:effectLst/>
                <a:uLnTx/>
                <a:uFillTx/>
                <a:latin typeface="+mn-ea"/>
                <a:cs typeface="+mn-cs"/>
              </a:rPr>
              <a:t>再申報交通</a:t>
            </a:r>
            <a:r>
              <a:rPr kumimoji="0" lang="zh-TW" altLang="en-US" sz="2400" b="0" i="0" u="none" strike="noStrike" kern="1200" cap="none" spc="0" normalizeH="0" baseline="0" noProof="0" dirty="0" smtClean="0">
                <a:ln>
                  <a:noFill/>
                </a:ln>
                <a:solidFill>
                  <a:prstClr val="black"/>
                </a:solidFill>
                <a:effectLst/>
                <a:uLnTx/>
                <a:uFillTx/>
                <a:latin typeface="+mn-ea"/>
                <a:cs typeface="+mn-cs"/>
              </a:rPr>
              <a:t>費，竟仍填寫</a:t>
            </a:r>
            <a:r>
              <a:rPr kumimoji="0" lang="zh-TW" altLang="en-US" sz="2400" b="0" i="0" u="none" strike="noStrike" kern="1200" cap="none" spc="0" normalizeH="0" baseline="0" noProof="0" dirty="0">
                <a:ln>
                  <a:noFill/>
                </a:ln>
                <a:solidFill>
                  <a:prstClr val="black"/>
                </a:solidFill>
                <a:effectLst/>
                <a:uLnTx/>
                <a:uFillTx/>
                <a:latin typeface="+mn-ea"/>
                <a:cs typeface="+mn-cs"/>
              </a:rPr>
              <a:t>不實「出差旅費報告表</a:t>
            </a:r>
            <a:r>
              <a:rPr kumimoji="0" lang="zh-TW" altLang="en-US" sz="2400" b="0" i="0" u="none" strike="noStrike" kern="1200" cap="none" spc="0" normalizeH="0" baseline="0" noProof="0" dirty="0" smtClean="0">
                <a:ln>
                  <a:noFill/>
                </a:ln>
                <a:solidFill>
                  <a:prstClr val="black"/>
                </a:solidFill>
                <a:effectLst/>
                <a:uLnTx/>
                <a:uFillTx/>
                <a:latin typeface="+mn-ea"/>
                <a:cs typeface="+mn-cs"/>
              </a:rPr>
              <a:t>」詐</a:t>
            </a:r>
            <a:r>
              <a:rPr kumimoji="0" lang="zh-TW" altLang="en-US" sz="2400" b="0" i="0" u="none" strike="noStrike" kern="1200" cap="none" spc="0" normalizeH="0" baseline="0" noProof="0" dirty="0">
                <a:ln>
                  <a:noFill/>
                </a:ln>
                <a:solidFill>
                  <a:prstClr val="black"/>
                </a:solidFill>
                <a:effectLst/>
                <a:uLnTx/>
                <a:uFillTx/>
                <a:latin typeface="+mn-ea"/>
                <a:cs typeface="+mn-cs"/>
              </a:rPr>
              <a:t>得</a:t>
            </a:r>
            <a:r>
              <a:rPr kumimoji="0" lang="zh-TW" altLang="en-US" sz="2400" b="0" i="0" u="none" strike="noStrike" kern="1200" cap="none" spc="0" normalizeH="0" baseline="0" noProof="0" dirty="0" smtClean="0">
                <a:ln>
                  <a:noFill/>
                </a:ln>
                <a:solidFill>
                  <a:prstClr val="black"/>
                </a:solidFill>
                <a:effectLst/>
                <a:uLnTx/>
                <a:uFillTx/>
                <a:latin typeface="+mn-ea"/>
                <a:cs typeface="+mn-cs"/>
              </a:rPr>
              <a:t>交通費</a:t>
            </a:r>
            <a:r>
              <a:rPr kumimoji="0" lang="en-US" altLang="zh-TW" sz="2400" b="0" i="0" u="none" strike="noStrike" kern="1200" cap="none" spc="0" normalizeH="0" baseline="0" noProof="0" dirty="0" smtClean="0">
                <a:ln>
                  <a:noFill/>
                </a:ln>
                <a:solidFill>
                  <a:prstClr val="black"/>
                </a:solidFill>
                <a:effectLst/>
                <a:uLnTx/>
                <a:uFillTx/>
                <a:latin typeface="+mn-ea"/>
                <a:cs typeface="+mn-cs"/>
              </a:rPr>
              <a:t>288 </a:t>
            </a:r>
            <a:r>
              <a:rPr kumimoji="0" lang="zh-TW" altLang="en-US" sz="2400" b="0" i="0" u="none" strike="noStrike" kern="1200" cap="none" spc="0" normalizeH="0" baseline="0" noProof="0" dirty="0">
                <a:ln>
                  <a:noFill/>
                </a:ln>
                <a:solidFill>
                  <a:prstClr val="black"/>
                </a:solidFill>
                <a:effectLst/>
                <a:uLnTx/>
                <a:uFillTx/>
                <a:latin typeface="+mn-ea"/>
                <a:cs typeface="+mn-cs"/>
              </a:rPr>
              <a:t>元</a:t>
            </a:r>
            <a:r>
              <a:rPr kumimoji="0" lang="zh-TW" altLang="en-US" sz="2400" b="0" i="0" u="none" strike="noStrike" kern="1200" cap="none" spc="0" normalizeH="0" baseline="0" noProof="0" dirty="0" smtClean="0">
                <a:ln>
                  <a:noFill/>
                </a:ln>
                <a:solidFill>
                  <a:prstClr val="black"/>
                </a:solidFill>
                <a:effectLst/>
                <a:uLnTx/>
                <a:uFillTx/>
                <a:latin typeface="+mn-ea"/>
                <a:cs typeface="+mn-cs"/>
              </a:rPr>
              <a:t>。</a:t>
            </a:r>
            <a:endParaRPr kumimoji="0" lang="zh-TW" altLang="en-US" sz="2400" b="0" i="0" u="none" strike="noStrike" kern="1200" cap="none" spc="0" normalizeH="0" baseline="0" noProof="0" dirty="0">
              <a:ln>
                <a:noFill/>
              </a:ln>
              <a:solidFill>
                <a:prstClr val="black"/>
              </a:solidFill>
              <a:effectLst/>
              <a:uLnTx/>
              <a:uFillTx/>
              <a:latin typeface="+mn-ea"/>
              <a:cs typeface="+mn-cs"/>
            </a:endParaRPr>
          </a:p>
        </p:txBody>
      </p:sp>
    </p:spTree>
    <p:extLst>
      <p:ext uri="{BB962C8B-B14F-4D97-AF65-F5344CB8AC3E}">
        <p14:creationId xmlns:p14="http://schemas.microsoft.com/office/powerpoint/2010/main" val="3815031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矩形 4"/>
          <p:cNvSpPr/>
          <p:nvPr/>
        </p:nvSpPr>
        <p:spPr>
          <a:xfrm>
            <a:off x="539552" y="1425530"/>
            <a:ext cx="7776864"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最高檢察署</a:t>
            </a:r>
            <a:r>
              <a:rPr kumimoji="0" lang="zh-TW" altLang="en-US" sz="32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新聞稿</a:t>
            </a:r>
            <a:endParaRPr kumimoji="0" lang="en-US" altLang="zh-TW" sz="32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111.02.25</a:t>
            </a:r>
            <a:endParaRPr kumimoji="0"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6" name="矩形 5"/>
          <p:cNvSpPr/>
          <p:nvPr/>
        </p:nvSpPr>
        <p:spPr>
          <a:xfrm>
            <a:off x="827584" y="2390303"/>
            <a:ext cx="7704856" cy="3785652"/>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針對</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各檢察機關偵辦有關</a:t>
            </a:r>
            <a:r>
              <a:rPr kumimoji="0" lang="zh-TW" altLang="en-US"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公務員詐</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領</a:t>
            </a:r>
            <a:r>
              <a:rPr kumimoji="0" lang="zh-TW" altLang="en-US" sz="24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加班費、值班費、差旅費及休假補助費</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等四類案件，</a:t>
            </a:r>
            <a:r>
              <a:rPr kumimoji="0" lang="zh-TW" altLang="en-US" sz="24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基於檢察</a:t>
            </a:r>
            <a:r>
              <a:rPr kumimoji="0" lang="zh-TW" altLang="en-US" sz="24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mn-cs"/>
              </a:rPr>
              <a:t>一體</a:t>
            </a:r>
            <a:r>
              <a:rPr kumimoji="0" lang="zh-TW" altLang="en-US" sz="24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原則，應統一追訴標準如下</a:t>
            </a:r>
            <a:r>
              <a:rPr kumimoji="0" lang="zh-TW" altLang="en-US"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a:t>
            </a:r>
            <a:endParaRPr kumimoji="0" lang="en-US" altLang="zh-TW"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630238" marR="0" lvl="0" indent="-630238" algn="l" defTabSz="914400" rtl="0" eaLnBrk="1" fontAlgn="base"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一、公務員詐領加班費、值班費、差旅費及休假補助費</a:t>
            </a:r>
            <a:r>
              <a:rPr kumimoji="0" lang="zh-TW" altLang="en-US" sz="24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mn-cs"/>
              </a:rPr>
              <a:t>以普通詐欺罪論處</a:t>
            </a:r>
            <a:r>
              <a:rPr kumimoji="0" lang="zh-TW" altLang="en-US"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，其他性質之個案則視具體案件情節，由各檢察署參酌研討會意見認定之。</a:t>
            </a:r>
            <a:r>
              <a:rPr kumimoji="0" lang="en-US" altLang="zh-TW"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a:t>
            </a:r>
          </a:p>
          <a:p>
            <a:pPr marL="630238" marR="0" lvl="0" indent="-630238" algn="l" defTabSz="914400" rtl="0" eaLnBrk="1" fontAlgn="base"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四、請廉政署加強此類案件內控機制或行政管理之宣導，由預防面推動，消弭犯罪誘因，以減少此類犯罪行為之發生。</a:t>
            </a:r>
            <a:endPar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Tree>
    <p:extLst>
      <p:ext uri="{BB962C8B-B14F-4D97-AF65-F5344CB8AC3E}">
        <p14:creationId xmlns:p14="http://schemas.microsoft.com/office/powerpoint/2010/main" val="1280531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1176864" y="734443"/>
            <a:ext cx="6798734" cy="1643527"/>
          </a:xfrm>
          <a:prstGeom prst="rect">
            <a:avLst/>
          </a:prstGeom>
        </p:spPr>
        <p:txBody>
          <a:bodyPr wrap="square">
            <a:spAutoFit/>
          </a:bodyPr>
          <a:lstStyle/>
          <a:p>
            <a:pPr lvl="0" algn="l" defTabSz="914400">
              <a:lnSpc>
                <a:spcPct val="90000"/>
              </a:lnSpc>
              <a:spcBef>
                <a:spcPts val="1000"/>
              </a:spcBef>
              <a:defRPr/>
            </a:pP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一審判決</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貪污治罪條例第 </a:t>
            </a:r>
            <a:r>
              <a:rPr lang="en-US" altLang="zh-TW" sz="2800" dirty="0">
                <a:latin typeface="標楷體" panose="03000509000000000000" pitchFamily="65" charset="-120"/>
                <a:ea typeface="標楷體" panose="03000509000000000000" pitchFamily="65" charset="-120"/>
              </a:rPr>
              <a:t>5 </a:t>
            </a:r>
            <a:r>
              <a:rPr lang="zh-TW" altLang="en-US" sz="2800" dirty="0">
                <a:latin typeface="標楷體" panose="03000509000000000000" pitchFamily="65" charset="-120"/>
                <a:ea typeface="標楷體" panose="03000509000000000000" pitchFamily="65" charset="-120"/>
              </a:rPr>
              <a:t>條第 </a:t>
            </a:r>
            <a:r>
              <a:rPr lang="en-US" altLang="zh-TW" sz="2800" dirty="0">
                <a:latin typeface="標楷體" panose="03000509000000000000" pitchFamily="65" charset="-120"/>
                <a:ea typeface="標楷體" panose="03000509000000000000" pitchFamily="65" charset="-120"/>
              </a:rPr>
              <a:t>1 </a:t>
            </a:r>
            <a:r>
              <a:rPr lang="zh-TW" altLang="en-US" sz="2800" dirty="0">
                <a:latin typeface="標楷體" panose="03000509000000000000" pitchFamily="65" charset="-120"/>
                <a:ea typeface="標楷體" panose="03000509000000000000" pitchFamily="65" charset="-120"/>
              </a:rPr>
              <a:t>項第 </a:t>
            </a:r>
            <a:r>
              <a:rPr lang="en-US" altLang="zh-TW" sz="2800" dirty="0">
                <a:latin typeface="標楷體" panose="03000509000000000000" pitchFamily="65" charset="-120"/>
                <a:ea typeface="標楷體" panose="03000509000000000000" pitchFamily="65" charset="-120"/>
              </a:rPr>
              <a:t>2 </a:t>
            </a:r>
            <a:r>
              <a:rPr lang="zh-TW" altLang="en-US" sz="2800" dirty="0">
                <a:latin typeface="標楷體" panose="03000509000000000000" pitchFamily="65" charset="-120"/>
                <a:ea typeface="標楷體" panose="03000509000000000000" pitchFamily="65" charset="-120"/>
              </a:rPr>
              <a:t>款利用職務上之</a:t>
            </a:r>
            <a:r>
              <a:rPr lang="zh-TW" altLang="en-US" sz="2800" dirty="0" smtClean="0">
                <a:latin typeface="標楷體" panose="03000509000000000000" pitchFamily="65" charset="-120"/>
                <a:ea typeface="標楷體" panose="03000509000000000000" pitchFamily="65" charset="-120"/>
              </a:rPr>
              <a:t>機會詐取</a:t>
            </a:r>
            <a:r>
              <a:rPr lang="zh-TW" altLang="en-US" sz="2800" dirty="0">
                <a:latin typeface="標楷體" panose="03000509000000000000" pitchFamily="65" charset="-120"/>
                <a:ea typeface="標楷體" panose="03000509000000000000" pitchFamily="65" charset="-120"/>
              </a:rPr>
              <a:t>財物</a:t>
            </a:r>
            <a:r>
              <a:rPr lang="zh-TW" altLang="en-US" sz="2800" dirty="0" smtClean="0">
                <a:latin typeface="標楷體" panose="03000509000000000000" pitchFamily="65" charset="-120"/>
                <a:ea typeface="標楷體" panose="03000509000000000000" pitchFamily="65" charset="-120"/>
              </a:rPr>
              <a:t>罪</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差旅費部分</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有期徒刑 </a:t>
            </a:r>
            <a:r>
              <a:rPr lang="en-US" altLang="zh-TW" sz="2800" dirty="0">
                <a:latin typeface="標楷體" panose="03000509000000000000" pitchFamily="65" charset="-120"/>
                <a:ea typeface="標楷體" panose="03000509000000000000" pitchFamily="65" charset="-120"/>
              </a:rPr>
              <a:t>2 </a:t>
            </a:r>
            <a:r>
              <a:rPr lang="zh-TW" altLang="en-US" sz="2800" dirty="0">
                <a:latin typeface="標楷體" panose="03000509000000000000" pitchFamily="65" charset="-120"/>
                <a:ea typeface="標楷體" panose="03000509000000000000" pitchFamily="65" charset="-120"/>
              </a:rPr>
              <a:t>年，褫奪公權 </a:t>
            </a:r>
            <a:r>
              <a:rPr lang="en-US" altLang="zh-TW" sz="2800" dirty="0">
                <a:latin typeface="標楷體" panose="03000509000000000000" pitchFamily="65" charset="-120"/>
                <a:ea typeface="標楷體" panose="03000509000000000000" pitchFamily="65" charset="-120"/>
              </a:rPr>
              <a:t>1 </a:t>
            </a:r>
            <a:r>
              <a:rPr lang="zh-TW" altLang="en-US" sz="2800" dirty="0">
                <a:latin typeface="標楷體" panose="03000509000000000000" pitchFamily="65" charset="-120"/>
                <a:ea typeface="標楷體" panose="03000509000000000000" pitchFamily="65" charset="-120"/>
              </a:rPr>
              <a:t>年，緩刑 </a:t>
            </a:r>
            <a:r>
              <a:rPr lang="en-US" altLang="zh-TW" sz="2800" dirty="0">
                <a:latin typeface="標楷體" panose="03000509000000000000" pitchFamily="65" charset="-120"/>
                <a:ea typeface="標楷體" panose="03000509000000000000" pitchFamily="65" charset="-120"/>
              </a:rPr>
              <a:t>3 </a:t>
            </a:r>
            <a:r>
              <a:rPr lang="zh-TW" altLang="en-US" sz="2800" dirty="0">
                <a:latin typeface="標楷體" panose="03000509000000000000" pitchFamily="65" charset="-120"/>
                <a:ea typeface="標楷體" panose="03000509000000000000" pitchFamily="65" charset="-120"/>
              </a:rPr>
              <a:t>年，</a:t>
            </a:r>
            <a:endParaRPr kumimoji="0" lang="zh-TW" altLang="en-US" sz="280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endParaRPr>
          </a:p>
        </p:txBody>
      </p:sp>
      <p:sp>
        <p:nvSpPr>
          <p:cNvPr id="3" name="矩形 2"/>
          <p:cNvSpPr/>
          <p:nvPr/>
        </p:nvSpPr>
        <p:spPr>
          <a:xfrm>
            <a:off x="1176864" y="2608069"/>
            <a:ext cx="6923527"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研析</a:t>
            </a:r>
            <a:r>
              <a:rPr kumimoji="0" lang="en-US" altLang="zh-TW"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報</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支出差交通費應依實際搭乘之交通工具覈實報支，如開公務</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車前往</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或搭乘同事便車，千萬不可另行報支交通</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費。</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報支過</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程如有</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疑義，應洽機關主會計單位。 </a:t>
            </a:r>
            <a:endParaRPr kumimoji="0" lang="en-US" altLang="zh-TW"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員工</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保管機關公務車輛，使用完畢應依規定停放在指定位置</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，機關</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對於公務車輛</a:t>
            </a:r>
            <a:r>
              <a:rPr kumimoji="0" lang="zh-TW" altLang="en-US" sz="2800" b="0" i="0" u="none" strike="noStrike" kern="1200" cap="none" spc="0" normalizeH="0" baseline="0" noProof="0" dirty="0" smtClean="0">
                <a:ln>
                  <a:noFill/>
                </a:ln>
                <a:solidFill>
                  <a:prstClr val="black"/>
                </a:solidFill>
                <a:effectLst/>
                <a:uLnTx/>
                <a:uFillTx/>
                <a:latin typeface="Garamond" panose="02020404030301010803"/>
                <a:ea typeface="新細明體" panose="02020500000000000000" pitchFamily="18" charset="-120"/>
                <a:cs typeface="+mn-cs"/>
              </a:rPr>
              <a:t>使用需</a:t>
            </a:r>
            <a:r>
              <a:rPr kumimoji="0" lang="zh-TW" altLang="en-US" sz="28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rPr>
              <a:t>有明確規定，勿有模糊空間。</a:t>
            </a:r>
            <a:endPar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7756393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2411760" y="2492896"/>
            <a:ext cx="4249486" cy="1512168"/>
          </a:xfrm>
          <a:prstGeom prst="rect">
            <a:avLst/>
          </a:prstGeom>
          <a:noFill/>
          <a:ln w="9525">
            <a:no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400" b="1" i="0" u="none" strike="noStrike" kern="1200" cap="none" spc="50" normalizeH="0" baseline="0" noProof="0" dirty="0">
                <a:ln w="11430"/>
                <a:solidFill>
                  <a:prstClr val="black"/>
                </a:solidFill>
                <a:effectLst>
                  <a:outerShdw blurRad="76200" dist="50800" dir="5400000" algn="tl" rotWithShape="0">
                    <a:srgbClr val="000000">
                      <a:alpha val="65000"/>
                    </a:srgbClr>
                  </a:outerShdw>
                </a:effectLst>
                <a:uLnTx/>
                <a:uFillTx/>
                <a:latin typeface="微軟正黑體" pitchFamily="34" charset="-120"/>
                <a:ea typeface="微軟正黑體" pitchFamily="34" charset="-120"/>
                <a:cs typeface="+mn-cs"/>
              </a:rPr>
              <a:t>～謝謝聆聽～</a:t>
            </a:r>
          </a:p>
        </p:txBody>
      </p:sp>
    </p:spTree>
    <p:extLst>
      <p:ext uri="{BB962C8B-B14F-4D97-AF65-F5344CB8AC3E}">
        <p14:creationId xmlns:p14="http://schemas.microsoft.com/office/powerpoint/2010/main" val="2977717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矩形 4"/>
          <p:cNvSpPr/>
          <p:nvPr/>
        </p:nvSpPr>
        <p:spPr>
          <a:xfrm>
            <a:off x="611560" y="980728"/>
            <a:ext cx="7776864" cy="1292662"/>
          </a:xfrm>
          <a:prstGeom prst="rect">
            <a:avLst/>
          </a:prstGeom>
        </p:spPr>
        <p:txBody>
          <a:bodyPr wrap="square">
            <a:spAutoFit/>
          </a:bodyPr>
          <a:lstStyle/>
          <a:p>
            <a:pPr lvl="0" algn="ctr">
              <a:defRPr/>
            </a:pPr>
            <a:r>
              <a:rPr lang="zh-TW" altLang="en-US" sz="3000" b="1" dirty="0">
                <a:solidFill>
                  <a:srgbClr val="000000"/>
                </a:solidFill>
                <a:latin typeface="標楷體" panose="03000509000000000000" pitchFamily="65" charset="-120"/>
                <a:ea typeface="標楷體" panose="03000509000000000000" pitchFamily="65" charset="-120"/>
              </a:rPr>
              <a:t>公務員詐領擬改論輕</a:t>
            </a:r>
            <a:r>
              <a:rPr lang="zh-TW" altLang="en-US" sz="3000" b="1" dirty="0" smtClean="0">
                <a:solidFill>
                  <a:srgbClr val="000000"/>
                </a:solidFill>
                <a:latin typeface="標楷體" panose="03000509000000000000" pitchFamily="65" charset="-120"/>
                <a:ea typeface="標楷體" panose="03000509000000000000" pitchFamily="65" charset="-120"/>
              </a:rPr>
              <a:t>罪</a:t>
            </a:r>
            <a:endParaRPr lang="en-US" altLang="zh-TW" sz="3000" b="1" dirty="0" smtClean="0">
              <a:solidFill>
                <a:srgbClr val="000000"/>
              </a:solidFill>
              <a:latin typeface="標楷體" panose="03000509000000000000" pitchFamily="65" charset="-120"/>
              <a:ea typeface="標楷體" panose="03000509000000000000" pitchFamily="65" charset="-120"/>
            </a:endParaRPr>
          </a:p>
          <a:p>
            <a:pPr lvl="0" algn="ctr">
              <a:defRPr/>
            </a:pPr>
            <a:r>
              <a:rPr lang="zh-TW" altLang="en-US" sz="3000" b="1" dirty="0" smtClean="0">
                <a:solidFill>
                  <a:srgbClr val="000000"/>
                </a:solidFill>
                <a:latin typeface="標楷體" panose="03000509000000000000" pitchFamily="65" charset="-120"/>
                <a:ea typeface="標楷體" panose="03000509000000000000" pitchFamily="65" charset="-120"/>
              </a:rPr>
              <a:t> </a:t>
            </a:r>
            <a:r>
              <a:rPr lang="zh-TW" altLang="en-US" sz="3000" b="1" dirty="0">
                <a:solidFill>
                  <a:srgbClr val="000000"/>
                </a:solidFill>
                <a:latin typeface="標楷體" panose="03000509000000000000" pitchFamily="65" charset="-120"/>
                <a:ea typeface="標楷體" panose="03000509000000000000" pitchFamily="65" charset="-120"/>
              </a:rPr>
              <a:t>最高院法官：應修法</a:t>
            </a:r>
            <a:r>
              <a:rPr lang="zh-TW" altLang="en-US" sz="3000" b="1" dirty="0" smtClean="0">
                <a:solidFill>
                  <a:srgbClr val="000000"/>
                </a:solidFill>
                <a:latin typeface="標楷體" panose="03000509000000000000" pitchFamily="65" charset="-120"/>
                <a:ea typeface="標楷體" panose="03000509000000000000" pitchFamily="65" charset="-120"/>
              </a:rPr>
              <a:t>解決</a:t>
            </a:r>
            <a:endParaRPr lang="en-US" altLang="zh-TW" sz="3000" b="1" dirty="0" smtClean="0">
              <a:solidFill>
                <a:srgbClr val="000000"/>
              </a:solidFill>
              <a:latin typeface="標楷體" panose="03000509000000000000" pitchFamily="65" charset="-120"/>
              <a:ea typeface="標楷體" panose="03000509000000000000" pitchFamily="65" charset="-120"/>
            </a:endParaRPr>
          </a:p>
          <a:p>
            <a:pPr lvl="0" algn="ctr">
              <a:defRPr/>
            </a:pPr>
            <a:r>
              <a:rPr lang="zh-TW" altLang="en-US" dirty="0">
                <a:solidFill>
                  <a:srgbClr val="003399"/>
                </a:solidFill>
                <a:latin typeface="標楷體" panose="03000509000000000000" pitchFamily="65" charset="-120"/>
                <a:ea typeface="標楷體" panose="03000509000000000000" pitchFamily="65" charset="-120"/>
              </a:rPr>
              <a:t>中央社記者蕭博文台北</a:t>
            </a:r>
            <a:r>
              <a:rPr lang="en-US" altLang="zh-TW" dirty="0">
                <a:solidFill>
                  <a:srgbClr val="003399"/>
                </a:solidFill>
                <a:latin typeface="標楷體" panose="03000509000000000000" pitchFamily="65" charset="-120"/>
                <a:ea typeface="標楷體" panose="03000509000000000000" pitchFamily="65" charset="-120"/>
              </a:rPr>
              <a:t>6</a:t>
            </a:r>
            <a:r>
              <a:rPr lang="zh-TW" altLang="en-US" dirty="0">
                <a:solidFill>
                  <a:srgbClr val="003399"/>
                </a:solidFill>
                <a:latin typeface="標楷體" panose="03000509000000000000" pitchFamily="65" charset="-120"/>
                <a:ea typeface="標楷體" panose="03000509000000000000" pitchFamily="65" charset="-120"/>
              </a:rPr>
              <a:t>日電</a:t>
            </a:r>
            <a:r>
              <a:rPr kumimoji="0" lang="en-US" altLang="zh-TW" sz="18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rPr>
              <a:t>111.04.06</a:t>
            </a:r>
            <a:endParaRPr kumimoji="0"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endParaRPr>
          </a:p>
        </p:txBody>
      </p:sp>
      <p:sp>
        <p:nvSpPr>
          <p:cNvPr id="6" name="矩形 5"/>
          <p:cNvSpPr/>
          <p:nvPr/>
        </p:nvSpPr>
        <p:spPr>
          <a:xfrm>
            <a:off x="827585" y="2297406"/>
            <a:ext cx="7704856" cy="3785652"/>
          </a:xfrm>
          <a:prstGeom prst="rect">
            <a:avLst/>
          </a:prstGeom>
        </p:spPr>
        <p:txBody>
          <a:bodyPr wrap="square">
            <a:spAutoFit/>
          </a:bodyPr>
          <a:lstStyle/>
          <a:p>
            <a:pPr lvl="0" fontAlgn="base">
              <a:defRPr/>
            </a:pPr>
            <a:r>
              <a:rPr kumimoji="0" lang="en-US" altLang="zh-TW"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a:t>
            </a:r>
            <a:r>
              <a:rPr lang="zh-TW" altLang="en-US" sz="2400" dirty="0" smtClean="0">
                <a:solidFill>
                  <a:srgbClr val="000000"/>
                </a:solidFill>
                <a:latin typeface="標楷體" panose="03000509000000000000" pitchFamily="65" charset="-120"/>
                <a:ea typeface="標楷體" panose="03000509000000000000" pitchFamily="65" charset="-120"/>
              </a:rPr>
              <a:t>最高</a:t>
            </a:r>
            <a:r>
              <a:rPr lang="zh-TW" altLang="en-US" sz="2400" dirty="0">
                <a:solidFill>
                  <a:srgbClr val="000000"/>
                </a:solidFill>
                <a:latin typeface="標楷體" panose="03000509000000000000" pitchFamily="65" charset="-120"/>
                <a:ea typeface="標楷體" panose="03000509000000000000" pitchFamily="65" charset="-120"/>
              </a:rPr>
              <a:t>檢察署去年底針對公務員詐領小額補助款等輕微案件是否依貪污重罪偵辦召開研討會，檢察總長江惠民今年</a:t>
            </a:r>
            <a:r>
              <a:rPr lang="en-US" altLang="zh-TW" sz="2400" dirty="0">
                <a:solidFill>
                  <a:srgbClr val="000000"/>
                </a:solidFill>
                <a:latin typeface="標楷體" panose="03000509000000000000" pitchFamily="65" charset="-120"/>
                <a:ea typeface="標楷體" panose="03000509000000000000" pitchFamily="65" charset="-120"/>
              </a:rPr>
              <a:t>2</a:t>
            </a:r>
            <a:r>
              <a:rPr lang="zh-TW" altLang="en-US" sz="2400" dirty="0">
                <a:solidFill>
                  <a:srgbClr val="000000"/>
                </a:solidFill>
                <a:latin typeface="標楷體" panose="03000509000000000000" pitchFamily="65" charset="-120"/>
                <a:ea typeface="標楷體" panose="03000509000000000000" pitchFamily="65" charset="-120"/>
              </a:rPr>
              <a:t>月更就公務員詐領小額補貼款案件統一追訴標準，凡詐領加班費、值班費、差旅費及休假補助費等</a:t>
            </a:r>
            <a:r>
              <a:rPr lang="en-US" altLang="zh-TW" sz="2400" dirty="0">
                <a:solidFill>
                  <a:srgbClr val="000000"/>
                </a:solidFill>
                <a:latin typeface="標楷體" panose="03000509000000000000" pitchFamily="65" charset="-120"/>
                <a:ea typeface="標楷體" panose="03000509000000000000" pitchFamily="65" charset="-120"/>
              </a:rPr>
              <a:t>4</a:t>
            </a:r>
            <a:r>
              <a:rPr lang="zh-TW" altLang="en-US" sz="2400" dirty="0">
                <a:solidFill>
                  <a:srgbClr val="000000"/>
                </a:solidFill>
                <a:latin typeface="標楷體" panose="03000509000000000000" pitchFamily="65" charset="-120"/>
                <a:ea typeface="標楷體" panose="03000509000000000000" pitchFamily="65" charset="-120"/>
              </a:rPr>
              <a:t>類案件，均改依刑法普通詐欺罪論處</a:t>
            </a:r>
            <a:r>
              <a:rPr lang="zh-TW" altLang="en-US" sz="2400" dirty="0" smtClean="0">
                <a:solidFill>
                  <a:srgbClr val="000000"/>
                </a:solidFill>
                <a:latin typeface="標楷體" panose="03000509000000000000" pitchFamily="65" charset="-120"/>
                <a:ea typeface="標楷體" panose="03000509000000000000" pitchFamily="65" charset="-120"/>
              </a:rPr>
              <a:t>。</a:t>
            </a:r>
            <a:endParaRPr lang="zh-TW" altLang="en-US" sz="2400" dirty="0">
              <a:solidFill>
                <a:srgbClr val="000000"/>
              </a:solidFill>
              <a:latin typeface="標楷體" panose="03000509000000000000" pitchFamily="65" charset="-120"/>
              <a:ea typeface="標楷體" panose="03000509000000000000" pitchFamily="65" charset="-120"/>
            </a:endParaRPr>
          </a:p>
          <a:p>
            <a:pPr lvl="0" fontAlgn="base">
              <a:defRPr/>
            </a:pPr>
            <a:r>
              <a:rPr lang="zh-TW" altLang="en-US" sz="2400" dirty="0" smtClean="0">
                <a:solidFill>
                  <a:srgbClr val="000000"/>
                </a:solidFill>
                <a:latin typeface="標楷體" panose="03000509000000000000" pitchFamily="65" charset="-120"/>
                <a:ea typeface="標楷體" panose="03000509000000000000" pitchFamily="65" charset="-120"/>
              </a:rPr>
              <a:t>    一名</a:t>
            </a:r>
            <a:r>
              <a:rPr lang="zh-TW" altLang="en-US" sz="2400" dirty="0">
                <a:solidFill>
                  <a:srgbClr val="000000"/>
                </a:solidFill>
                <a:latin typeface="標楷體" panose="03000509000000000000" pitchFamily="65" charset="-120"/>
                <a:ea typeface="標楷體" panose="03000509000000000000" pitchFamily="65" charset="-120"/>
              </a:rPr>
              <a:t>不願具名的最高法院法官今天說，最高檢做法無異是捨近求遠、強渡關山，</a:t>
            </a:r>
            <a:r>
              <a:rPr lang="zh-TW" altLang="en-US" sz="2400" dirty="0">
                <a:solidFill>
                  <a:srgbClr val="FF0000"/>
                </a:solidFill>
                <a:latin typeface="標楷體" panose="03000509000000000000" pitchFamily="65" charset="-120"/>
                <a:ea typeface="標楷體" panose="03000509000000000000" pitchFamily="65" charset="-120"/>
              </a:rPr>
              <a:t>更何況檢方的追訴標準無法拘束法院，日後若出現法院見解不一情況，等同間接迫使最高法院大法庭作出裁定</a:t>
            </a:r>
            <a:r>
              <a:rPr lang="zh-TW" altLang="en-US" sz="2400" dirty="0">
                <a:solidFill>
                  <a:srgbClr val="000000"/>
                </a:solidFill>
                <a:latin typeface="標楷體" panose="03000509000000000000" pitchFamily="65" charset="-120"/>
                <a:ea typeface="標楷體" panose="03000509000000000000" pitchFamily="65" charset="-120"/>
              </a:rPr>
              <a:t>，此做法令人深深不以為然</a:t>
            </a:r>
            <a:r>
              <a:rPr lang="zh-TW" altLang="en-US" sz="2400" dirty="0" smtClean="0">
                <a:solidFill>
                  <a:srgbClr val="000000"/>
                </a:solidFill>
                <a:latin typeface="標楷體" panose="03000509000000000000" pitchFamily="65" charset="-120"/>
                <a:ea typeface="標楷體" panose="03000509000000000000" pitchFamily="65" charset="-120"/>
              </a:rPr>
              <a:t>。</a:t>
            </a:r>
            <a:r>
              <a:rPr lang="en-US" altLang="zh-TW" sz="2400" dirty="0" smtClean="0">
                <a:solidFill>
                  <a:srgbClr val="000000"/>
                </a:solidFill>
                <a:latin typeface="標楷體" panose="03000509000000000000" pitchFamily="65" charset="-120"/>
                <a:ea typeface="標楷體" panose="03000509000000000000" pitchFamily="65" charset="-120"/>
              </a:rPr>
              <a:t>…</a:t>
            </a:r>
            <a:endPar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Tree>
    <p:extLst>
      <p:ext uri="{BB962C8B-B14F-4D97-AF65-F5344CB8AC3E}">
        <p14:creationId xmlns:p14="http://schemas.microsoft.com/office/powerpoint/2010/main" val="1378828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1176864" y="1399268"/>
            <a:ext cx="6798734" cy="590931"/>
          </a:xfrm>
          <a:prstGeom prst="rect">
            <a:avLst/>
          </a:prstGeom>
        </p:spPr>
        <p:txBody>
          <a:bodyPr wrap="square">
            <a:spAutoFit/>
          </a:bodyPr>
          <a:lstStyle/>
          <a:p>
            <a:pPr algn="l" defTabSz="914400">
              <a:lnSpc>
                <a:spcPct val="90000"/>
              </a:lnSpc>
              <a:spcBef>
                <a:spcPts val="1000"/>
              </a:spcBef>
              <a:defRPr/>
            </a:pPr>
            <a:r>
              <a:rPr lang="zh-TW" altLang="en-US" sz="3600" b="1" dirty="0" smtClean="0">
                <a:latin typeface="標楷體" panose="03000509000000000000" pitchFamily="65" charset="-120"/>
                <a:ea typeface="標楷體" panose="03000509000000000000" pitchFamily="65" charset="-120"/>
              </a:rPr>
              <a:t>緩起訴</a:t>
            </a:r>
            <a:r>
              <a:rPr lang="en-US" altLang="zh-TW" sz="3600" b="1" dirty="0" smtClean="0">
                <a:latin typeface="標楷體" panose="03000509000000000000" pitchFamily="65" charset="-120"/>
                <a:ea typeface="標楷體" panose="03000509000000000000" pitchFamily="65" charset="-120"/>
              </a:rPr>
              <a:t>?</a:t>
            </a:r>
            <a:r>
              <a:rPr lang="zh-TW" altLang="en-US" sz="3600" b="1" dirty="0" smtClean="0">
                <a:latin typeface="標楷體" panose="03000509000000000000" pitchFamily="65" charset="-120"/>
                <a:ea typeface="標楷體" panose="03000509000000000000" pitchFamily="65" charset="-120"/>
              </a:rPr>
              <a:t>緩刑</a:t>
            </a:r>
            <a:r>
              <a:rPr lang="en-US" altLang="zh-TW" sz="3600" b="1" dirty="0" smtClean="0">
                <a:latin typeface="標楷體" panose="03000509000000000000" pitchFamily="65" charset="-120"/>
                <a:ea typeface="標楷體" panose="03000509000000000000" pitchFamily="65" charset="-120"/>
              </a:rPr>
              <a:t>?</a:t>
            </a:r>
            <a:endParaRPr lang="zh-TW" altLang="en-US" sz="3600" b="1" dirty="0">
              <a:latin typeface="標楷體" panose="03000509000000000000" pitchFamily="65" charset="-120"/>
              <a:ea typeface="標楷體" panose="03000509000000000000" pitchFamily="65" charset="-120"/>
            </a:endParaRPr>
          </a:p>
        </p:txBody>
      </p:sp>
      <p:sp>
        <p:nvSpPr>
          <p:cNvPr id="3" name="矩形 2"/>
          <p:cNvSpPr/>
          <p:nvPr/>
        </p:nvSpPr>
        <p:spPr>
          <a:xfrm>
            <a:off x="1197532" y="2456795"/>
            <a:ext cx="6923527" cy="34778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刑事訴訟法第</a:t>
            </a:r>
            <a:r>
              <a:rPr kumimoji="0" lang="en-US" altLang="zh-TW" sz="22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253-1</a:t>
            </a:r>
            <a:r>
              <a:rPr kumimoji="0" lang="zh-TW" altLang="en-US" sz="22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條第</a:t>
            </a:r>
            <a:r>
              <a:rPr kumimoji="0" lang="en-US" altLang="zh-TW" sz="22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1</a:t>
            </a:r>
            <a:r>
              <a:rPr kumimoji="0" lang="zh-TW" altLang="en-US" sz="22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項</a:t>
            </a:r>
            <a:r>
              <a:rPr kumimoji="0" lang="en-US" altLang="zh-TW" sz="2200" b="1" i="0" u="sng"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200" b="1" i="0" u="sng"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檢察官職權</a:t>
            </a:r>
            <a:r>
              <a:rPr kumimoji="0" lang="en-US" altLang="zh-TW" sz="2200" b="1" i="0" u="sng"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被告</a:t>
            </a:r>
            <a:r>
              <a:rPr kumimoji="0" lang="zh-TW" altLang="en-US" sz="2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所犯為死刑、無期徒刑或</a:t>
            </a:r>
            <a:r>
              <a:rPr kumimoji="0" lang="zh-TW" altLang="en-US" sz="22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最輕</a:t>
            </a:r>
            <a:r>
              <a:rPr kumimoji="0" lang="zh-TW" altLang="en-US" sz="2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本刑三年以上有期徒刑以外之</a:t>
            </a:r>
            <a:r>
              <a:rPr kumimoji="0" lang="zh-TW" altLang="en-US" sz="22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罪</a:t>
            </a:r>
            <a:r>
              <a:rPr kumimoji="0" lang="en-US" altLang="zh-TW" sz="22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mn-cs"/>
              </a:rPr>
              <a:t>(</a:t>
            </a:r>
            <a:r>
              <a:rPr kumimoji="0" lang="zh-TW" altLang="en-US" sz="22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mn-cs"/>
              </a:rPr>
              <a:t>不是重罪</a:t>
            </a:r>
            <a:r>
              <a:rPr kumimoji="0" lang="en-US" altLang="zh-TW" sz="22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mn-cs"/>
              </a:rPr>
              <a:t>)</a:t>
            </a:r>
            <a:r>
              <a:rPr kumimoji="0" lang="zh-TW" altLang="en-US" sz="22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mn-cs"/>
              </a:rPr>
              <a:t>，檢察官</a:t>
            </a:r>
            <a:r>
              <a:rPr kumimoji="0" lang="zh-TW" altLang="en-US" sz="2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參酌刑法第五十七條所列事項及公共利益之維護，認以</a:t>
            </a:r>
            <a:r>
              <a:rPr kumimoji="0" lang="zh-TW" altLang="en-US" sz="22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緩起訴</a:t>
            </a:r>
            <a:r>
              <a:rPr kumimoji="0" lang="zh-TW" altLang="en-US" sz="2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為適當</a:t>
            </a:r>
            <a:r>
              <a:rPr kumimoji="0" lang="zh-TW" altLang="en-US" sz="22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者，</a:t>
            </a:r>
            <a:r>
              <a:rPr kumimoji="0" lang="zh-TW" altLang="en-US" sz="2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得定一年以上三年以下之緩起訴期間為緩起訴處分，其期間自緩起訴</a:t>
            </a:r>
            <a:r>
              <a:rPr kumimoji="0" lang="zh-TW" altLang="en-US" sz="22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處分</a:t>
            </a:r>
            <a:r>
              <a:rPr kumimoji="0" lang="zh-TW" altLang="en-US" sz="2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確定之日起算</a:t>
            </a:r>
            <a:r>
              <a:rPr kumimoji="0" lang="zh-TW" altLang="en-US" sz="22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en-US" altLang="zh-TW" sz="22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刑法第</a:t>
            </a:r>
            <a:r>
              <a:rPr kumimoji="0" lang="en-US" altLang="zh-TW" sz="22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74</a:t>
            </a:r>
            <a:r>
              <a:rPr kumimoji="0" lang="zh-TW" altLang="en-US" sz="22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條第</a:t>
            </a:r>
            <a:r>
              <a:rPr kumimoji="0" lang="en-US" altLang="zh-TW" sz="22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1</a:t>
            </a:r>
            <a:r>
              <a:rPr kumimoji="0" lang="zh-TW" altLang="en-US" sz="22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項</a:t>
            </a:r>
            <a:r>
              <a:rPr kumimoji="0" lang="en-US" altLang="zh-TW" sz="2200" b="1" i="0" u="sng"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200" b="1" i="0" u="sng"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法官職權</a:t>
            </a:r>
            <a:r>
              <a:rPr kumimoji="0" lang="en-US" altLang="zh-TW" sz="2200" b="1" i="0" u="sng"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受二年以下有期徒刑、拘役或罰金</a:t>
            </a:r>
            <a:r>
              <a:rPr kumimoji="0" lang="zh-TW" altLang="en-US" sz="22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mn-cs"/>
              </a:rPr>
              <a:t>之「宣告」</a:t>
            </a:r>
            <a:r>
              <a:rPr kumimoji="0" lang="zh-TW" altLang="en-US" sz="22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而有下列情形之一，認以暫</a:t>
            </a:r>
            <a:r>
              <a:rPr kumimoji="0" lang="zh-TW" altLang="en-US" sz="22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不執行</a:t>
            </a:r>
            <a:r>
              <a:rPr kumimoji="0" lang="zh-TW" altLang="en-US" sz="2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為適當者</a:t>
            </a:r>
            <a:r>
              <a:rPr kumimoji="0" lang="zh-TW" altLang="en-US" sz="22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2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mn-cs"/>
              </a:rPr>
              <a:t>得」宣告</a:t>
            </a:r>
            <a:r>
              <a:rPr kumimoji="0" lang="zh-TW" altLang="en-US" sz="2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二年以上五年以下之</a:t>
            </a:r>
            <a:r>
              <a:rPr kumimoji="0" lang="zh-TW" altLang="en-US" sz="22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mn-cs"/>
              </a:rPr>
              <a:t>緩刑</a:t>
            </a:r>
            <a:r>
              <a:rPr kumimoji="0" lang="en-US" altLang="zh-TW" sz="22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mn-cs"/>
              </a:rPr>
              <a:t>…</a:t>
            </a:r>
            <a:endParaRPr kumimoji="0" lang="en-US" altLang="zh-TW" sz="22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endParaRPr>
          </a:p>
        </p:txBody>
      </p:sp>
    </p:spTree>
    <p:extLst>
      <p:ext uri="{BB962C8B-B14F-4D97-AF65-F5344CB8AC3E}">
        <p14:creationId xmlns:p14="http://schemas.microsoft.com/office/powerpoint/2010/main" val="4172913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標題 4"/>
          <p:cNvSpPr>
            <a:spLocks noGrp="1"/>
          </p:cNvSpPr>
          <p:nvPr>
            <p:ph type="title"/>
          </p:nvPr>
        </p:nvSpPr>
        <p:spPr>
          <a:xfrm>
            <a:off x="1176867" y="1268760"/>
            <a:ext cx="6798734" cy="923330"/>
          </a:xfrm>
          <a:prstGeom prst="rect">
            <a:avLst/>
          </a:prstGeom>
        </p:spPr>
        <p:txBody>
          <a:bodyPr wrap="square">
            <a:spAutoFit/>
          </a:bodyPr>
          <a:lstStyle/>
          <a:p>
            <a:pPr algn="l" defTabSz="914400">
              <a:lnSpc>
                <a:spcPct val="90000"/>
              </a:lnSpc>
              <a:spcBef>
                <a:spcPts val="1000"/>
              </a:spcBef>
              <a:defRPr/>
            </a:pPr>
            <a:r>
              <a:rPr lang="zh-TW" altLang="en-US" sz="3600" b="1" dirty="0">
                <a:latin typeface="標楷體" panose="03000509000000000000" pitchFamily="65" charset="-120"/>
                <a:ea typeface="標楷體" panose="03000509000000000000" pitchFamily="65" charset="-120"/>
              </a:rPr>
              <a:t>貪污治罪案件判處</a:t>
            </a:r>
            <a:r>
              <a:rPr lang="zh-TW" altLang="en-US" sz="3600" b="1" dirty="0">
                <a:solidFill>
                  <a:srgbClr val="FF0000"/>
                </a:solidFill>
                <a:latin typeface="標楷體" panose="03000509000000000000" pitchFamily="65" charset="-120"/>
                <a:ea typeface="標楷體" panose="03000509000000000000" pitchFamily="65" charset="-120"/>
              </a:rPr>
              <a:t>緩刑</a:t>
            </a:r>
            <a:r>
              <a:rPr lang="zh-TW" altLang="en-US" sz="3600" b="1" dirty="0">
                <a:latin typeface="標楷體" panose="03000509000000000000" pitchFamily="65" charset="-120"/>
                <a:ea typeface="標楷體" panose="03000509000000000000" pitchFamily="65" charset="-120"/>
              </a:rPr>
              <a:t>之</a:t>
            </a:r>
            <a:r>
              <a:rPr lang="zh-TW" altLang="en-US" sz="3600" b="1" dirty="0" smtClean="0">
                <a:latin typeface="標楷體" panose="03000509000000000000" pitchFamily="65" charset="-120"/>
                <a:ea typeface="標楷體" panose="03000509000000000000" pitchFamily="65" charset="-120"/>
              </a:rPr>
              <a:t>效果</a:t>
            </a:r>
            <a:r>
              <a:rPr lang="en-US" altLang="zh-TW" sz="3600" b="1" dirty="0" smtClean="0">
                <a:latin typeface="標楷體" panose="03000509000000000000" pitchFamily="65" charset="-120"/>
                <a:ea typeface="標楷體" panose="03000509000000000000" pitchFamily="65" charset="-120"/>
              </a:rPr>
              <a:t/>
            </a:r>
            <a:br>
              <a:rPr lang="en-US" altLang="zh-TW" sz="3600" b="1" dirty="0" smtClean="0">
                <a:latin typeface="標楷體" panose="03000509000000000000" pitchFamily="65" charset="-120"/>
                <a:ea typeface="標楷體" panose="03000509000000000000" pitchFamily="65" charset="-120"/>
              </a:rPr>
            </a:br>
            <a:r>
              <a:rPr lang="zh-TW" altLang="en-US" sz="2400" dirty="0" smtClean="0">
                <a:latin typeface="標楷體" panose="03000509000000000000" pitchFamily="65" charset="-120"/>
                <a:ea typeface="標楷體" panose="03000509000000000000" pitchFamily="65" charset="-120"/>
              </a:rPr>
              <a:t>銓敘</a:t>
            </a:r>
            <a:r>
              <a:rPr lang="zh-TW" altLang="en-US" sz="2400" dirty="0">
                <a:latin typeface="標楷體" panose="03000509000000000000" pitchFamily="65" charset="-120"/>
                <a:ea typeface="標楷體" panose="03000509000000000000" pitchFamily="65" charset="-120"/>
              </a:rPr>
              <a:t>部</a:t>
            </a:r>
            <a:r>
              <a:rPr lang="en-US" altLang="zh-TW" sz="2400" dirty="0" smtClean="0">
                <a:latin typeface="標楷體" panose="03000509000000000000" pitchFamily="65" charset="-120"/>
                <a:ea typeface="標楷體" panose="03000509000000000000" pitchFamily="65" charset="-120"/>
              </a:rPr>
              <a:t>81.3.6</a:t>
            </a:r>
            <a:r>
              <a:rPr lang="zh-TW" altLang="en-US" sz="2400" dirty="0" smtClean="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81</a:t>
            </a:r>
            <a:r>
              <a:rPr lang="zh-TW" altLang="en-US" sz="2400" dirty="0">
                <a:latin typeface="標楷體" panose="03000509000000000000" pitchFamily="65" charset="-120"/>
                <a:ea typeface="標楷體" panose="03000509000000000000" pitchFamily="65" charset="-120"/>
              </a:rPr>
              <a:t>）臺華審四字第</a:t>
            </a:r>
            <a:r>
              <a:rPr lang="en-US" altLang="zh-TW" sz="2400" dirty="0">
                <a:latin typeface="標楷體" panose="03000509000000000000" pitchFamily="65" charset="-120"/>
                <a:ea typeface="標楷體" panose="03000509000000000000" pitchFamily="65" charset="-120"/>
              </a:rPr>
              <a:t>0678189</a:t>
            </a:r>
            <a:r>
              <a:rPr lang="zh-TW" altLang="en-US" sz="2400" dirty="0">
                <a:latin typeface="標楷體" panose="03000509000000000000" pitchFamily="65" charset="-120"/>
                <a:ea typeface="標楷體" panose="03000509000000000000" pitchFamily="65" charset="-120"/>
              </a:rPr>
              <a:t>號</a:t>
            </a:r>
            <a:r>
              <a:rPr lang="zh-TW" altLang="en-US" sz="2400" dirty="0" smtClean="0">
                <a:latin typeface="標楷體" panose="03000509000000000000" pitchFamily="65" charset="-120"/>
                <a:ea typeface="標楷體" panose="03000509000000000000" pitchFamily="65" charset="-120"/>
              </a:rPr>
              <a:t>函</a:t>
            </a:r>
            <a:endParaRPr lang="zh-TW" altLang="en-US" sz="2400" b="1" dirty="0">
              <a:latin typeface="標楷體" panose="03000509000000000000" pitchFamily="65" charset="-120"/>
              <a:ea typeface="標楷體" panose="03000509000000000000" pitchFamily="65" charset="-120"/>
            </a:endParaRPr>
          </a:p>
        </p:txBody>
      </p:sp>
      <p:sp>
        <p:nvSpPr>
          <p:cNvPr id="3" name="矩形 2"/>
          <p:cNvSpPr/>
          <p:nvPr/>
        </p:nvSpPr>
        <p:spPr>
          <a:xfrm>
            <a:off x="1197532" y="2456795"/>
            <a:ext cx="6923527" cy="38164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2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2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司法</a:t>
            </a:r>
            <a:r>
              <a:rPr kumimoji="0" lang="zh-TW" altLang="en-US" sz="2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院大法官會議釋字第五十六號解釋：「公務人員被判褫奪公權，而其主刑經宣告緩刑者，在緩刑期內，除別有他項消極資格之限制外，</a:t>
            </a:r>
            <a:r>
              <a:rPr kumimoji="0" lang="zh-TW" altLang="en-US" sz="22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非不得</a:t>
            </a:r>
            <a:r>
              <a:rPr kumimoji="0" lang="zh-TW" altLang="en-US" sz="2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充任公務員。」又釋字第六十六號解釋補充前述第五十六號解釋：「</a:t>
            </a:r>
            <a:r>
              <a:rPr kumimoji="0" lang="en-US" altLang="zh-TW" sz="2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所謂他項消極資格，</a:t>
            </a:r>
            <a:r>
              <a:rPr kumimoji="0" lang="zh-TW" altLang="en-US" sz="22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其曾服公務而有貪污行為，經判決確定者，雖受緩刑之宣告，仍須俟緩刑期滿，而緩刑之宣告並未撤銷時，始得應任何考試或任為公務 人員。</a:t>
            </a:r>
            <a:r>
              <a:rPr kumimoji="0" lang="zh-TW" altLang="en-US" sz="2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」某甲於前服務某郵局業務佐期間，因貪污案件，經法院判決確定並宣告緩刑</a:t>
            </a:r>
            <a:r>
              <a:rPr kumimoji="0" lang="zh-TW" altLang="en-US" sz="220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rPr>
              <a:t>依上述司法院大法官會議解釋，</a:t>
            </a:r>
            <a:r>
              <a:rPr kumimoji="0" lang="zh-TW" altLang="en-US" sz="2200" b="1" i="0" u="sng"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如緩刑期滿而緩刑之宣告並未撤銷時，非不得再任公職</a:t>
            </a:r>
            <a:r>
              <a:rPr kumimoji="0" lang="zh-TW" altLang="en-US" sz="22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a:t>
            </a:r>
            <a:r>
              <a:rPr kumimoji="0" lang="zh-TW" altLang="en-US" sz="2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惟任用與否，係屬機關首長權責</a:t>
            </a:r>
            <a:r>
              <a:rPr kumimoji="0" lang="zh-TW" altLang="en-US" sz="22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en-US" altLang="zh-TW" sz="2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Tree>
    <p:extLst>
      <p:ext uri="{BB962C8B-B14F-4D97-AF65-F5344CB8AC3E}">
        <p14:creationId xmlns:p14="http://schemas.microsoft.com/office/powerpoint/2010/main" val="325785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sp>
        <p:nvSpPr>
          <p:cNvPr id="5" name="矩形 4"/>
          <p:cNvSpPr/>
          <p:nvPr/>
        </p:nvSpPr>
        <p:spPr>
          <a:xfrm>
            <a:off x="611560" y="980728"/>
            <a:ext cx="7776864" cy="1292662"/>
          </a:xfrm>
          <a:prstGeom prst="rect">
            <a:avLst/>
          </a:prstGeom>
        </p:spPr>
        <p:txBody>
          <a:bodyPr wrap="square">
            <a:spAutoFit/>
          </a:bodyPr>
          <a:lstStyle/>
          <a:p>
            <a:pPr lvl="0" algn="ctr">
              <a:defRPr/>
            </a:pPr>
            <a:r>
              <a:rPr lang="zh-TW" altLang="en-US" sz="3000" b="1" dirty="0">
                <a:solidFill>
                  <a:srgbClr val="000000"/>
                </a:solidFill>
                <a:latin typeface="標楷體" panose="03000509000000000000" pitchFamily="65" charset="-120"/>
                <a:ea typeface="標楷體" panose="03000509000000000000" pitchFamily="65" charset="-120"/>
              </a:rPr>
              <a:t>貪汙緩刑可再任公務員免刑卻不可 </a:t>
            </a:r>
            <a:endParaRPr lang="en-US" altLang="zh-TW" sz="3000" b="1" dirty="0" smtClean="0">
              <a:solidFill>
                <a:srgbClr val="000000"/>
              </a:solidFill>
              <a:latin typeface="標楷體" panose="03000509000000000000" pitchFamily="65" charset="-120"/>
              <a:ea typeface="標楷體" panose="03000509000000000000" pitchFamily="65" charset="-120"/>
            </a:endParaRPr>
          </a:p>
          <a:p>
            <a:pPr lvl="0" algn="ctr">
              <a:defRPr/>
            </a:pPr>
            <a:r>
              <a:rPr lang="zh-TW" altLang="en-US" sz="3000" b="1" dirty="0" smtClean="0">
                <a:solidFill>
                  <a:srgbClr val="000000"/>
                </a:solidFill>
                <a:latin typeface="標楷體" panose="03000509000000000000" pitchFamily="65" charset="-120"/>
                <a:ea typeface="標楷體" panose="03000509000000000000" pitchFamily="65" charset="-120"/>
              </a:rPr>
              <a:t>不受理</a:t>
            </a:r>
            <a:r>
              <a:rPr lang="zh-TW" altLang="en-US" sz="3000" b="1" dirty="0">
                <a:solidFill>
                  <a:srgbClr val="000000"/>
                </a:solidFill>
                <a:latin typeface="標楷體" panose="03000509000000000000" pitchFamily="65" charset="-120"/>
                <a:ea typeface="標楷體" panose="03000509000000000000" pitchFamily="65" charset="-120"/>
              </a:rPr>
              <a:t>大法官嘆</a:t>
            </a:r>
            <a:r>
              <a:rPr lang="zh-TW" altLang="en-US" sz="3000" b="1" dirty="0" smtClean="0">
                <a:solidFill>
                  <a:srgbClr val="000000"/>
                </a:solidFill>
                <a:latin typeface="標楷體" panose="03000509000000000000" pitchFamily="65" charset="-120"/>
                <a:ea typeface="標楷體" panose="03000509000000000000" pitchFamily="65" charset="-120"/>
              </a:rPr>
              <a:t>可惜</a:t>
            </a:r>
            <a:endParaRPr lang="en-US" altLang="zh-TW" sz="3000" b="1" dirty="0" smtClean="0">
              <a:solidFill>
                <a:srgbClr val="000000"/>
              </a:solidFill>
              <a:latin typeface="標楷體" panose="03000509000000000000" pitchFamily="65" charset="-120"/>
              <a:ea typeface="標楷體" panose="03000509000000000000" pitchFamily="65" charset="-120"/>
            </a:endParaRPr>
          </a:p>
          <a:p>
            <a:pPr lvl="0" algn="ctr">
              <a:defRPr/>
            </a:pPr>
            <a:r>
              <a:rPr lang="en-US" altLang="zh-TW" dirty="0">
                <a:solidFill>
                  <a:srgbClr val="003399"/>
                </a:solidFill>
                <a:latin typeface="標楷體" panose="03000509000000000000" pitchFamily="65" charset="-120"/>
                <a:ea typeface="標楷體" panose="03000509000000000000" pitchFamily="65" charset="-120"/>
              </a:rPr>
              <a:t>2022-06-02 21:40 </a:t>
            </a:r>
            <a:r>
              <a:rPr lang="zh-TW" altLang="en-US" dirty="0">
                <a:solidFill>
                  <a:srgbClr val="003399"/>
                </a:solidFill>
                <a:latin typeface="標楷體" panose="03000509000000000000" pitchFamily="65" charset="-120"/>
                <a:ea typeface="標楷體" panose="03000509000000000000" pitchFamily="65" charset="-120"/>
              </a:rPr>
              <a:t>聯合報／ </a:t>
            </a:r>
            <a:r>
              <a:rPr lang="zh-TW" altLang="en-US" dirty="0" smtClean="0">
                <a:solidFill>
                  <a:srgbClr val="003399"/>
                </a:solidFill>
                <a:latin typeface="標楷體" panose="03000509000000000000" pitchFamily="65" charset="-120"/>
                <a:ea typeface="標楷體" panose="03000509000000000000" pitchFamily="65" charset="-120"/>
              </a:rPr>
              <a:t>記者 王宏舜／</a:t>
            </a:r>
            <a:r>
              <a:rPr lang="zh-TW" altLang="en-US" dirty="0">
                <a:solidFill>
                  <a:srgbClr val="003399"/>
                </a:solidFill>
                <a:latin typeface="標楷體" panose="03000509000000000000" pitchFamily="65" charset="-120"/>
                <a:ea typeface="標楷體" panose="03000509000000000000" pitchFamily="65" charset="-120"/>
              </a:rPr>
              <a:t>台北即時報導</a:t>
            </a:r>
            <a:endParaRPr kumimoji="0"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endParaRPr>
          </a:p>
        </p:txBody>
      </p:sp>
      <p:sp>
        <p:nvSpPr>
          <p:cNvPr id="6" name="矩形 5"/>
          <p:cNvSpPr/>
          <p:nvPr/>
        </p:nvSpPr>
        <p:spPr>
          <a:xfrm>
            <a:off x="827584" y="2273390"/>
            <a:ext cx="7704856" cy="4154984"/>
          </a:xfrm>
          <a:prstGeom prst="rect">
            <a:avLst/>
          </a:prstGeom>
        </p:spPr>
        <p:txBody>
          <a:bodyPr wrap="square">
            <a:spAutoFit/>
          </a:bodyPr>
          <a:lstStyle/>
          <a:p>
            <a:pPr lvl="0" fontAlgn="base">
              <a:defRPr/>
            </a:pPr>
            <a:r>
              <a:rPr lang="zh-TW" altLang="en-US" sz="2400" dirty="0">
                <a:solidFill>
                  <a:srgbClr val="000000"/>
                </a:solidFill>
                <a:latin typeface="標楷體" panose="03000509000000000000" pitchFamily="65" charset="-120"/>
                <a:ea typeface="標楷體" panose="03000509000000000000" pitchFamily="65" charset="-120"/>
              </a:rPr>
              <a:t>憲法法庭以</a:t>
            </a:r>
            <a:r>
              <a:rPr lang="en-US" altLang="zh-TW" sz="2400" dirty="0">
                <a:solidFill>
                  <a:srgbClr val="000000"/>
                </a:solidFill>
                <a:latin typeface="標楷體" panose="03000509000000000000" pitchFamily="65" charset="-120"/>
                <a:ea typeface="標楷體" panose="03000509000000000000" pitchFamily="65" charset="-120"/>
              </a:rPr>
              <a:t>8</a:t>
            </a:r>
            <a:r>
              <a:rPr lang="zh-TW" altLang="en-US" sz="2400" dirty="0">
                <a:solidFill>
                  <a:srgbClr val="000000"/>
                </a:solidFill>
                <a:latin typeface="標楷體" panose="03000509000000000000" pitchFamily="65" charset="-120"/>
                <a:ea typeface="標楷體" panose="03000509000000000000" pitchFamily="65" charset="-120"/>
              </a:rPr>
              <a:t>票對</a:t>
            </a:r>
            <a:r>
              <a:rPr lang="en-US" altLang="zh-TW" sz="2400" dirty="0">
                <a:solidFill>
                  <a:srgbClr val="000000"/>
                </a:solidFill>
                <a:latin typeface="標楷體" panose="03000509000000000000" pitchFamily="65" charset="-120"/>
                <a:ea typeface="標楷體" panose="03000509000000000000" pitchFamily="65" charset="-120"/>
              </a:rPr>
              <a:t>7</a:t>
            </a:r>
            <a:r>
              <a:rPr lang="zh-TW" altLang="en-US" sz="2400" dirty="0">
                <a:solidFill>
                  <a:srgbClr val="000000"/>
                </a:solidFill>
                <a:latin typeface="標楷體" panose="03000509000000000000" pitchFamily="65" charset="-120"/>
                <a:ea typeface="標楷體" panose="03000509000000000000" pitchFamily="65" charset="-120"/>
              </a:rPr>
              <a:t>票裁定不受理揭弊者、新竹縣家畜疾病防治所前技士戴立紳聲請釋憲，</a:t>
            </a:r>
            <a:r>
              <a:rPr lang="zh-TW" altLang="en-US" sz="2400" dirty="0">
                <a:solidFill>
                  <a:srgbClr val="FF0000"/>
                </a:solidFill>
                <a:latin typeface="標楷體" panose="03000509000000000000" pitchFamily="65" charset="-120"/>
                <a:ea typeface="標楷體" panose="03000509000000000000" pitchFamily="65" charset="-120"/>
              </a:rPr>
              <a:t>大法官黃瑞明、謝銘洋提出不同意見書，黃虹霞、詹森林與蔡烱燉加入。兩份不同意見書都認為免刑判決喪失公務員再任資格，而緩刑反而可以，有討論空間</a:t>
            </a:r>
            <a:r>
              <a:rPr lang="zh-TW" altLang="en-US" sz="2400" dirty="0" smtClean="0">
                <a:solidFill>
                  <a:srgbClr val="000000"/>
                </a:solidFill>
                <a:latin typeface="標楷體" panose="03000509000000000000" pitchFamily="65" charset="-120"/>
                <a:ea typeface="標楷體" panose="03000509000000000000" pitchFamily="65" charset="-120"/>
              </a:rPr>
              <a:t>。</a:t>
            </a:r>
            <a:r>
              <a:rPr lang="en-US" altLang="zh-TW" sz="2400" dirty="0" smtClean="0">
                <a:solidFill>
                  <a:srgbClr val="000000"/>
                </a:solidFill>
                <a:latin typeface="標楷體" panose="03000509000000000000" pitchFamily="65" charset="-120"/>
                <a:ea typeface="標楷體" panose="03000509000000000000" pitchFamily="65" charset="-120"/>
              </a:rPr>
              <a:t>…</a:t>
            </a:r>
          </a:p>
          <a:p>
            <a:pPr lvl="0" fontAlgn="base">
              <a:defRPr/>
            </a:pPr>
            <a:r>
              <a:rPr lang="en-US" altLang="zh-TW" sz="2400" dirty="0" smtClean="0">
                <a:solidFill>
                  <a:srgbClr val="000000"/>
                </a:solidFill>
                <a:latin typeface="標楷體" panose="03000509000000000000" pitchFamily="65" charset="-120"/>
                <a:ea typeface="標楷體" panose="03000509000000000000" pitchFamily="65" charset="-120"/>
              </a:rPr>
              <a:t>……</a:t>
            </a:r>
            <a:r>
              <a:rPr lang="zh-TW" altLang="en-US" sz="2400" dirty="0" smtClean="0">
                <a:solidFill>
                  <a:srgbClr val="000000"/>
                </a:solidFill>
                <a:latin typeface="標楷體" panose="03000509000000000000" pitchFamily="65" charset="-120"/>
                <a:ea typeface="標楷體" panose="03000509000000000000" pitchFamily="65" charset="-120"/>
              </a:rPr>
              <a:t>黃瑞明</a:t>
            </a:r>
            <a:r>
              <a:rPr lang="zh-TW" altLang="en-US" sz="2400" dirty="0">
                <a:solidFill>
                  <a:srgbClr val="000000"/>
                </a:solidFill>
                <a:latin typeface="標楷體" panose="03000509000000000000" pitchFamily="65" charset="-120"/>
                <a:ea typeface="標楷體" panose="03000509000000000000" pitchFamily="65" charset="-120"/>
              </a:rPr>
              <a:t>也舉屏東蔡姓公務員自首貪汙</a:t>
            </a:r>
            <a:r>
              <a:rPr lang="en-US" altLang="zh-TW" sz="2400" dirty="0">
                <a:solidFill>
                  <a:srgbClr val="000000"/>
                </a:solidFill>
                <a:latin typeface="標楷體" panose="03000509000000000000" pitchFamily="65" charset="-120"/>
                <a:ea typeface="標楷體" panose="03000509000000000000" pitchFamily="65" charset="-120"/>
              </a:rPr>
              <a:t>488</a:t>
            </a:r>
            <a:r>
              <a:rPr lang="zh-TW" altLang="en-US" sz="2400" dirty="0">
                <a:solidFill>
                  <a:srgbClr val="000000"/>
                </a:solidFill>
                <a:latin typeface="標楷體" panose="03000509000000000000" pitchFamily="65" charset="-120"/>
                <a:ea typeface="標楷體" panose="03000509000000000000" pitchFamily="65" charset="-120"/>
              </a:rPr>
              <a:t>元的案子為例，指一審判蔡緩刑，二審認為他自首且繳回犯罪所得，改判免刑，結果蔡卻認為免刑判決反而讓他終身喪失公務員再任機會，最高法院審理後將案子發回更審。黃認為規定不周已非個案，貪汙犯究應判緩刑或免刑才對被告有利，有必要檢討。</a:t>
            </a:r>
            <a:endPar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Tree>
    <p:extLst>
      <p:ext uri="{BB962C8B-B14F-4D97-AF65-F5344CB8AC3E}">
        <p14:creationId xmlns:p14="http://schemas.microsoft.com/office/powerpoint/2010/main" val="78126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000" b="0" i="0" u="none" strike="noStrike" kern="1200" cap="none" spc="0" normalizeH="0" baseline="0" noProof="0" smtClean="0">
                <a:ln>
                  <a:noFill/>
                </a:ln>
                <a:solidFill>
                  <a:prstClr val="black"/>
                </a:solidFill>
                <a:effectLst/>
                <a:uLnTx/>
                <a:uFillTx/>
                <a:latin typeface="Garamond" panose="02020404030301010803"/>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TW" altLang="en-US" sz="1000" b="0" i="0" u="none" strike="noStrike" kern="1200" cap="none" spc="0" normalizeH="0" baseline="0" noProof="0" dirty="0">
              <a:ln>
                <a:noFill/>
              </a:ln>
              <a:solidFill>
                <a:prstClr val="black"/>
              </a:solidFill>
              <a:effectLst/>
              <a:uLnTx/>
              <a:uFillTx/>
              <a:latin typeface="Garamond" panose="02020404030301010803"/>
              <a:ea typeface="新細明體" panose="02020500000000000000" pitchFamily="18" charset="-120"/>
              <a:cs typeface="+mn-cs"/>
            </a:endParaRPr>
          </a:p>
        </p:txBody>
      </p:sp>
      <p:graphicFrame>
        <p:nvGraphicFramePr>
          <p:cNvPr id="6" name="表格 5"/>
          <p:cNvGraphicFramePr>
            <a:graphicFrameLocks noGrp="1"/>
          </p:cNvGraphicFramePr>
          <p:nvPr>
            <p:extLst>
              <p:ext uri="{D42A27DB-BD31-4B8C-83A1-F6EECF244321}">
                <p14:modId xmlns:p14="http://schemas.microsoft.com/office/powerpoint/2010/main" val="3360177968"/>
              </p:ext>
            </p:extLst>
          </p:nvPr>
        </p:nvGraphicFramePr>
        <p:xfrm>
          <a:off x="827584" y="1052736"/>
          <a:ext cx="7500990" cy="4780306"/>
        </p:xfrm>
        <a:graphic>
          <a:graphicData uri="http://schemas.openxmlformats.org/drawingml/2006/table">
            <a:tbl>
              <a:tblPr firstRow="1" bandRow="1">
                <a:tableStyleId>{7DF18680-E054-41AD-8BC1-D1AEF772440D}</a:tableStyleId>
              </a:tblPr>
              <a:tblGrid>
                <a:gridCol w="2149972">
                  <a:extLst>
                    <a:ext uri="{9D8B030D-6E8A-4147-A177-3AD203B41FA5}">
                      <a16:colId xmlns:a16="http://schemas.microsoft.com/office/drawing/2014/main" val="20000"/>
                    </a:ext>
                  </a:extLst>
                </a:gridCol>
                <a:gridCol w="5351018">
                  <a:extLst>
                    <a:ext uri="{9D8B030D-6E8A-4147-A177-3AD203B41FA5}">
                      <a16:colId xmlns:a16="http://schemas.microsoft.com/office/drawing/2014/main" val="20001"/>
                    </a:ext>
                  </a:extLst>
                </a:gridCol>
              </a:tblGrid>
              <a:tr h="387565">
                <a:tc>
                  <a:txBody>
                    <a:bodyPr/>
                    <a:lstStyle/>
                    <a:p>
                      <a:pPr algn="ctr" fontAlgn="base" hangingPunct="0">
                        <a:lnSpc>
                          <a:spcPts val="2500"/>
                        </a:lnSpc>
                        <a:spcAft>
                          <a:spcPts val="0"/>
                        </a:spcAft>
                      </a:pPr>
                      <a:r>
                        <a:rPr lang="zh-TW" sz="1600" kern="1200" dirty="0">
                          <a:latin typeface="標楷體" panose="03000509000000000000" pitchFamily="65" charset="-120"/>
                          <a:ea typeface="標楷體" panose="03000509000000000000" pitchFamily="65" charset="-120"/>
                        </a:rPr>
                        <a:t>條文</a:t>
                      </a:r>
                      <a:endParaRPr lang="zh-TW" sz="1600" kern="100" dirty="0">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hangingPunct="0">
                        <a:lnSpc>
                          <a:spcPts val="2500"/>
                        </a:lnSpc>
                        <a:spcAft>
                          <a:spcPts val="0"/>
                        </a:spcAft>
                      </a:pPr>
                      <a:r>
                        <a:rPr lang="zh-TW" sz="1600" kern="1200" dirty="0">
                          <a:latin typeface="標楷體" panose="03000509000000000000" pitchFamily="65" charset="-120"/>
                          <a:ea typeface="標楷體" panose="03000509000000000000" pitchFamily="65" charset="-120"/>
                        </a:rPr>
                        <a:t>內容</a:t>
                      </a:r>
                      <a:endParaRPr lang="zh-TW" sz="1600" kern="100" dirty="0">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1438">
                <a:tc>
                  <a:txBody>
                    <a:bodyPr/>
                    <a:lstStyle/>
                    <a:p>
                      <a:pPr algn="ctr" fontAlgn="base" hangingPunct="0">
                        <a:lnSpc>
                          <a:spcPts val="2500"/>
                        </a:lnSpc>
                        <a:spcAft>
                          <a:spcPts val="0"/>
                        </a:spcAft>
                      </a:pPr>
                      <a:r>
                        <a:rPr lang="zh-TW" sz="1600" kern="1200" dirty="0">
                          <a:latin typeface="標楷體" panose="03000509000000000000" pitchFamily="65" charset="-120"/>
                          <a:ea typeface="標楷體" panose="03000509000000000000" pitchFamily="65" charset="-120"/>
                        </a:rPr>
                        <a:t>刑法</a:t>
                      </a:r>
                      <a:r>
                        <a:rPr lang="zh-TW" sz="1600" kern="1200" dirty="0" smtClean="0">
                          <a:latin typeface="標楷體" panose="03000509000000000000" pitchFamily="65" charset="-120"/>
                          <a:ea typeface="標楷體" panose="03000509000000000000" pitchFamily="65" charset="-120"/>
                        </a:rPr>
                        <a:t>第</a:t>
                      </a:r>
                      <a:r>
                        <a:rPr lang="zh-TW" altLang="en-US" sz="1600" kern="1200" dirty="0" smtClean="0">
                          <a:latin typeface="標楷體" panose="03000509000000000000" pitchFamily="65" charset="-120"/>
                          <a:ea typeface="標楷體" panose="03000509000000000000" pitchFamily="65" charset="-120"/>
                        </a:rPr>
                        <a:t> </a:t>
                      </a:r>
                      <a:r>
                        <a:rPr lang="en-US" sz="1600" kern="1200" dirty="0" smtClean="0">
                          <a:latin typeface="標楷體" panose="03000509000000000000" pitchFamily="65" charset="-120"/>
                          <a:ea typeface="標楷體" panose="03000509000000000000" pitchFamily="65" charset="-120"/>
                        </a:rPr>
                        <a:t>62 </a:t>
                      </a:r>
                      <a:r>
                        <a:rPr lang="zh-TW" sz="1600" kern="1200" dirty="0">
                          <a:latin typeface="標楷體" panose="03000509000000000000" pitchFamily="65" charset="-120"/>
                          <a:ea typeface="標楷體" panose="03000509000000000000" pitchFamily="65" charset="-120"/>
                        </a:rPr>
                        <a:t>條</a:t>
                      </a:r>
                      <a:endParaRPr lang="zh-TW" sz="1600" kern="100" dirty="0">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ase" hangingPunct="0">
                        <a:lnSpc>
                          <a:spcPts val="2500"/>
                        </a:lnSpc>
                        <a:spcAft>
                          <a:spcPts val="0"/>
                        </a:spcAft>
                      </a:pPr>
                      <a:r>
                        <a:rPr lang="zh-TW" sz="1600" kern="1200" dirty="0">
                          <a:latin typeface="標楷體" panose="03000509000000000000" pitchFamily="65" charset="-120"/>
                          <a:ea typeface="標楷體" panose="03000509000000000000" pitchFamily="65" charset="-120"/>
                        </a:rPr>
                        <a:t>對於未發覺之罪自首而受裁判者，</a:t>
                      </a:r>
                      <a:r>
                        <a:rPr lang="zh-TW" sz="1600" kern="1200" dirty="0">
                          <a:solidFill>
                            <a:schemeClr val="tx1"/>
                          </a:solidFill>
                          <a:latin typeface="標楷體" panose="03000509000000000000" pitchFamily="65" charset="-120"/>
                          <a:ea typeface="標楷體" panose="03000509000000000000" pitchFamily="65" charset="-120"/>
                        </a:rPr>
                        <a:t>得減輕其刑</a:t>
                      </a:r>
                      <a:r>
                        <a:rPr lang="zh-TW" sz="1600" kern="1200" dirty="0">
                          <a:latin typeface="標楷體" panose="03000509000000000000" pitchFamily="65" charset="-120"/>
                          <a:ea typeface="標楷體" panose="03000509000000000000" pitchFamily="65" charset="-120"/>
                        </a:rPr>
                        <a:t>。但有特別規定者，依其規定。</a:t>
                      </a:r>
                      <a:endParaRPr lang="zh-TW" sz="1600" kern="100" dirty="0">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1438">
                <a:tc>
                  <a:txBody>
                    <a:bodyPr/>
                    <a:lstStyle/>
                    <a:p>
                      <a:pPr marL="0" marR="0" lvl="0" indent="0" algn="ctr" defTabSz="457200" rtl="0" eaLnBrk="1" fontAlgn="base" latinLnBrk="0" hangingPunct="0">
                        <a:lnSpc>
                          <a:spcPts val="2500"/>
                        </a:lnSpc>
                        <a:spcBef>
                          <a:spcPts val="0"/>
                        </a:spcBef>
                        <a:spcAft>
                          <a:spcPts val="0"/>
                        </a:spcAft>
                        <a:buClrTx/>
                        <a:buSzTx/>
                        <a:buFontTx/>
                        <a:buNone/>
                        <a:tabLst/>
                        <a:defRPr/>
                      </a:pPr>
                      <a:r>
                        <a:rPr lang="zh-TW" altLang="zh-TW" sz="1600" kern="1200" dirty="0" smtClean="0">
                          <a:latin typeface="標楷體" panose="03000509000000000000" pitchFamily="65" charset="-120"/>
                          <a:ea typeface="標楷體" panose="03000509000000000000" pitchFamily="65" charset="-120"/>
                        </a:rPr>
                        <a:t>刑法第</a:t>
                      </a:r>
                      <a:r>
                        <a:rPr lang="zh-TW" altLang="en-US" sz="1600" kern="1200" dirty="0" smtClean="0">
                          <a:latin typeface="標楷體" panose="03000509000000000000" pitchFamily="65" charset="-120"/>
                          <a:ea typeface="標楷體" panose="03000509000000000000" pitchFamily="65" charset="-120"/>
                        </a:rPr>
                        <a:t> </a:t>
                      </a:r>
                      <a:r>
                        <a:rPr lang="en-US" altLang="zh-TW" sz="1600" kern="1200" dirty="0" smtClean="0">
                          <a:latin typeface="標楷體" panose="03000509000000000000" pitchFamily="65" charset="-120"/>
                          <a:ea typeface="標楷體" panose="03000509000000000000" pitchFamily="65" charset="-120"/>
                        </a:rPr>
                        <a:t>66 </a:t>
                      </a:r>
                      <a:r>
                        <a:rPr lang="zh-TW" altLang="zh-TW" sz="1600" kern="1200" dirty="0" smtClean="0">
                          <a:latin typeface="標楷體" panose="03000509000000000000" pitchFamily="65" charset="-120"/>
                          <a:ea typeface="標楷體" panose="03000509000000000000" pitchFamily="65" charset="-120"/>
                        </a:rPr>
                        <a:t>條</a:t>
                      </a:r>
                      <a:endParaRPr lang="zh-TW" sz="1600" kern="100" dirty="0">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ase" hangingPunct="0">
                        <a:lnSpc>
                          <a:spcPts val="2500"/>
                        </a:lnSpc>
                        <a:spcAft>
                          <a:spcPts val="0"/>
                        </a:spcAft>
                      </a:pPr>
                      <a:r>
                        <a:rPr lang="zh-TW" altLang="en-US" sz="1600" kern="1200" dirty="0" smtClean="0">
                          <a:latin typeface="標楷體" panose="03000509000000000000" pitchFamily="65" charset="-120"/>
                          <a:ea typeface="標楷體" panose="03000509000000000000" pitchFamily="65" charset="-120"/>
                        </a:rPr>
                        <a:t>有期徒刑、拘役、罰金減輕者，減輕其刑至二分之一。但同時有免除其刑之規定者，其減輕得減至三分之二</a:t>
                      </a:r>
                      <a:endParaRPr lang="zh-TW" sz="1600" kern="100" dirty="0">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4263789"/>
                  </a:ext>
                </a:extLst>
              </a:tr>
              <a:tr h="2221460">
                <a:tc>
                  <a:txBody>
                    <a:bodyPr/>
                    <a:lstStyle/>
                    <a:p>
                      <a:pPr algn="ctr" fontAlgn="base" hangingPunct="0">
                        <a:lnSpc>
                          <a:spcPts val="2500"/>
                        </a:lnSpc>
                        <a:spcAft>
                          <a:spcPts val="0"/>
                        </a:spcAft>
                      </a:pPr>
                      <a:r>
                        <a:rPr lang="zh-TW" sz="1600" kern="1200" dirty="0">
                          <a:latin typeface="標楷體" panose="03000509000000000000" pitchFamily="65" charset="-120"/>
                          <a:ea typeface="標楷體" panose="03000509000000000000" pitchFamily="65" charset="-120"/>
                        </a:rPr>
                        <a:t>貪污治罪條例</a:t>
                      </a:r>
                      <a:endParaRPr lang="zh-TW" sz="1600" kern="100" dirty="0">
                        <a:latin typeface="標楷體" panose="03000509000000000000" pitchFamily="65" charset="-120"/>
                        <a:ea typeface="標楷體" panose="03000509000000000000" pitchFamily="65" charset="-120"/>
                      </a:endParaRPr>
                    </a:p>
                    <a:p>
                      <a:pPr algn="ctr" fontAlgn="base" hangingPunct="0">
                        <a:lnSpc>
                          <a:spcPts val="2500"/>
                        </a:lnSpc>
                        <a:spcAft>
                          <a:spcPts val="0"/>
                        </a:spcAft>
                      </a:pPr>
                      <a:r>
                        <a:rPr lang="zh-TW" sz="1600" kern="1200" dirty="0">
                          <a:latin typeface="標楷體" panose="03000509000000000000" pitchFamily="65" charset="-120"/>
                          <a:ea typeface="標楷體" panose="03000509000000000000" pitchFamily="65" charset="-120"/>
                        </a:rPr>
                        <a:t>第</a:t>
                      </a:r>
                      <a:r>
                        <a:rPr lang="en-US" sz="1600" kern="1200" dirty="0">
                          <a:latin typeface="標楷體" panose="03000509000000000000" pitchFamily="65" charset="-120"/>
                          <a:ea typeface="標楷體" panose="03000509000000000000" pitchFamily="65" charset="-120"/>
                        </a:rPr>
                        <a:t> 8 </a:t>
                      </a:r>
                      <a:r>
                        <a:rPr lang="zh-TW" sz="1600" kern="1200" dirty="0">
                          <a:latin typeface="標楷體" panose="03000509000000000000" pitchFamily="65" charset="-120"/>
                          <a:ea typeface="標楷體" panose="03000509000000000000" pitchFamily="65" charset="-120"/>
                        </a:rPr>
                        <a:t>條</a:t>
                      </a:r>
                      <a:endParaRPr lang="zh-TW" sz="1600" kern="100" dirty="0">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lgn="just" fontAlgn="base" hangingPunct="0">
                        <a:lnSpc>
                          <a:spcPts val="2500"/>
                        </a:lnSpc>
                        <a:spcAft>
                          <a:spcPts val="0"/>
                        </a:spcAft>
                        <a:buFont typeface="Wingdings" pitchFamily="2" charset="2"/>
                        <a:buChar char="l"/>
                      </a:pPr>
                      <a:r>
                        <a:rPr lang="zh-TW" sz="1600" kern="1200" dirty="0">
                          <a:latin typeface="標楷體" panose="03000509000000000000" pitchFamily="65" charset="-120"/>
                          <a:ea typeface="標楷體" panose="03000509000000000000" pitchFamily="65" charset="-120"/>
                        </a:rPr>
                        <a:t>犯第</a:t>
                      </a:r>
                      <a:r>
                        <a:rPr lang="en-US" sz="1600" kern="1200" dirty="0">
                          <a:latin typeface="標楷體" panose="03000509000000000000" pitchFamily="65" charset="-120"/>
                          <a:ea typeface="標楷體" panose="03000509000000000000" pitchFamily="65" charset="-120"/>
                        </a:rPr>
                        <a:t>4</a:t>
                      </a:r>
                      <a:r>
                        <a:rPr lang="zh-TW" sz="1600" kern="1200" dirty="0">
                          <a:latin typeface="標楷體" panose="03000509000000000000" pitchFamily="65" charset="-120"/>
                          <a:ea typeface="標楷體" panose="03000509000000000000" pitchFamily="65" charset="-120"/>
                        </a:rPr>
                        <a:t>條至第</a:t>
                      </a:r>
                      <a:r>
                        <a:rPr lang="en-US" sz="1600" kern="1200" dirty="0">
                          <a:latin typeface="標楷體" panose="03000509000000000000" pitchFamily="65" charset="-120"/>
                          <a:ea typeface="標楷體" panose="03000509000000000000" pitchFamily="65" charset="-120"/>
                        </a:rPr>
                        <a:t>6</a:t>
                      </a:r>
                      <a:r>
                        <a:rPr lang="zh-TW" sz="1600" kern="1200" dirty="0">
                          <a:latin typeface="標楷體" panose="03000509000000000000" pitchFamily="65" charset="-120"/>
                          <a:ea typeface="標楷體" panose="03000509000000000000" pitchFamily="65" charset="-120"/>
                        </a:rPr>
                        <a:t>條之罪，於犯罪後</a:t>
                      </a:r>
                      <a:r>
                        <a:rPr lang="zh-TW" sz="1600" kern="1200" dirty="0">
                          <a:solidFill>
                            <a:srgbClr val="FF0000"/>
                          </a:solidFill>
                          <a:latin typeface="標楷體" panose="03000509000000000000" pitchFamily="65" charset="-120"/>
                          <a:ea typeface="標楷體" panose="03000509000000000000" pitchFamily="65" charset="-120"/>
                        </a:rPr>
                        <a:t>自首</a:t>
                      </a:r>
                      <a:r>
                        <a:rPr lang="zh-TW" sz="1600" kern="1200" dirty="0">
                          <a:latin typeface="標楷體" panose="03000509000000000000" pitchFamily="65" charset="-120"/>
                          <a:ea typeface="標楷體" panose="03000509000000000000" pitchFamily="65" charset="-120"/>
                        </a:rPr>
                        <a:t>，如有所得並自動繳交全部所得財物者，</a:t>
                      </a:r>
                      <a:r>
                        <a:rPr lang="zh-TW" sz="1600" kern="1200" dirty="0">
                          <a:solidFill>
                            <a:srgbClr val="FF0000"/>
                          </a:solidFill>
                          <a:latin typeface="標楷體" panose="03000509000000000000" pitchFamily="65" charset="-120"/>
                          <a:ea typeface="標楷體" panose="03000509000000000000" pitchFamily="65" charset="-120"/>
                        </a:rPr>
                        <a:t>減輕</a:t>
                      </a:r>
                      <a:r>
                        <a:rPr lang="zh-TW" sz="1600" kern="1200" dirty="0">
                          <a:latin typeface="標楷體" panose="03000509000000000000" pitchFamily="65" charset="-120"/>
                          <a:ea typeface="標楷體" panose="03000509000000000000" pitchFamily="65" charset="-120"/>
                        </a:rPr>
                        <a:t>或</a:t>
                      </a:r>
                      <a:r>
                        <a:rPr lang="zh-TW" sz="1600" kern="1200" dirty="0">
                          <a:solidFill>
                            <a:srgbClr val="FF0000"/>
                          </a:solidFill>
                          <a:latin typeface="標楷體" panose="03000509000000000000" pitchFamily="65" charset="-120"/>
                          <a:ea typeface="標楷體" panose="03000509000000000000" pitchFamily="65" charset="-120"/>
                        </a:rPr>
                        <a:t>免除其刑</a:t>
                      </a:r>
                      <a:r>
                        <a:rPr lang="zh-TW" sz="1600" kern="1200" dirty="0">
                          <a:latin typeface="標楷體" panose="03000509000000000000" pitchFamily="65" charset="-120"/>
                          <a:ea typeface="標楷體" panose="03000509000000000000" pitchFamily="65" charset="-120"/>
                        </a:rPr>
                        <a:t>；因而查獲其他正犯或共犯者，免除其刑</a:t>
                      </a:r>
                      <a:r>
                        <a:rPr lang="zh-TW" sz="1600" kern="1200" dirty="0" smtClean="0">
                          <a:latin typeface="標楷體" panose="03000509000000000000" pitchFamily="65" charset="-120"/>
                          <a:ea typeface="標楷體" panose="03000509000000000000" pitchFamily="65" charset="-120"/>
                        </a:rPr>
                        <a:t>。</a:t>
                      </a:r>
                      <a:r>
                        <a:rPr lang="en-US" altLang="zh-TW" sz="1600" u="sng" kern="1200" dirty="0" smtClean="0">
                          <a:solidFill>
                            <a:srgbClr val="FF0000"/>
                          </a:solidFill>
                          <a:latin typeface="標楷體" panose="03000509000000000000" pitchFamily="65" charset="-120"/>
                          <a:ea typeface="標楷體" panose="03000509000000000000" pitchFamily="65" charset="-120"/>
                        </a:rPr>
                        <a:t>(EX:60</a:t>
                      </a:r>
                      <a:r>
                        <a:rPr lang="zh-TW" altLang="en-US" sz="1600" u="sng" kern="1200" dirty="0" smtClean="0">
                          <a:solidFill>
                            <a:srgbClr val="FF0000"/>
                          </a:solidFill>
                          <a:latin typeface="標楷體" panose="03000509000000000000" pitchFamily="65" charset="-120"/>
                          <a:ea typeface="標楷體" panose="03000509000000000000" pitchFamily="65" charset="-120"/>
                        </a:rPr>
                        <a:t>個月*</a:t>
                      </a:r>
                      <a:r>
                        <a:rPr lang="en-US" altLang="zh-TW" sz="1600" u="sng" kern="1200" dirty="0" smtClean="0">
                          <a:solidFill>
                            <a:srgbClr val="FF0000"/>
                          </a:solidFill>
                          <a:latin typeface="標楷體" panose="03000509000000000000" pitchFamily="65" charset="-120"/>
                          <a:ea typeface="標楷體" panose="03000509000000000000" pitchFamily="65" charset="-120"/>
                        </a:rPr>
                        <a:t>1/3=20</a:t>
                      </a:r>
                      <a:r>
                        <a:rPr lang="zh-TW" altLang="en-US" sz="1600" u="sng" kern="1200" dirty="0" smtClean="0">
                          <a:solidFill>
                            <a:srgbClr val="FF0000"/>
                          </a:solidFill>
                          <a:latin typeface="標楷體" panose="03000509000000000000" pitchFamily="65" charset="-120"/>
                          <a:ea typeface="標楷體" panose="03000509000000000000" pitchFamily="65" charset="-120"/>
                        </a:rPr>
                        <a:t>個月</a:t>
                      </a:r>
                      <a:r>
                        <a:rPr lang="en-US" altLang="zh-TW" sz="1600" u="sng" kern="1200" dirty="0" smtClean="0">
                          <a:solidFill>
                            <a:srgbClr val="FF0000"/>
                          </a:solidFill>
                          <a:latin typeface="標楷體" panose="03000509000000000000" pitchFamily="65" charset="-120"/>
                          <a:ea typeface="標楷體" panose="03000509000000000000" pitchFamily="65" charset="-120"/>
                        </a:rPr>
                        <a:t>)</a:t>
                      </a:r>
                    </a:p>
                    <a:p>
                      <a:pPr marL="180975" indent="-180975" algn="just" fontAlgn="base" hangingPunct="0">
                        <a:lnSpc>
                          <a:spcPts val="2500"/>
                        </a:lnSpc>
                        <a:spcAft>
                          <a:spcPts val="0"/>
                        </a:spcAft>
                        <a:buFont typeface="Wingdings" pitchFamily="2" charset="2"/>
                        <a:buChar char="l"/>
                      </a:pPr>
                      <a:r>
                        <a:rPr lang="zh-TW" sz="1600" kern="1200" dirty="0" smtClean="0">
                          <a:latin typeface="標楷體" panose="03000509000000000000" pitchFamily="65" charset="-120"/>
                          <a:ea typeface="標楷體" panose="03000509000000000000" pitchFamily="65" charset="-120"/>
                        </a:rPr>
                        <a:t>犯</a:t>
                      </a:r>
                      <a:r>
                        <a:rPr lang="zh-TW" sz="1600" kern="1200" dirty="0">
                          <a:latin typeface="標楷體" panose="03000509000000000000" pitchFamily="65" charset="-120"/>
                          <a:ea typeface="標楷體" panose="03000509000000000000" pitchFamily="65" charset="-120"/>
                        </a:rPr>
                        <a:t>第</a:t>
                      </a:r>
                      <a:r>
                        <a:rPr lang="en-US" sz="1600" kern="1200" dirty="0">
                          <a:latin typeface="標楷體" panose="03000509000000000000" pitchFamily="65" charset="-120"/>
                          <a:ea typeface="標楷體" panose="03000509000000000000" pitchFamily="65" charset="-120"/>
                        </a:rPr>
                        <a:t>4</a:t>
                      </a:r>
                      <a:r>
                        <a:rPr lang="zh-TW" sz="1600" kern="1200" dirty="0">
                          <a:latin typeface="標楷體" panose="03000509000000000000" pitchFamily="65" charset="-120"/>
                          <a:ea typeface="標楷體" panose="03000509000000000000" pitchFamily="65" charset="-120"/>
                        </a:rPr>
                        <a:t>條至第</a:t>
                      </a:r>
                      <a:r>
                        <a:rPr lang="en-US" sz="1600" kern="1200" dirty="0">
                          <a:latin typeface="標楷體" panose="03000509000000000000" pitchFamily="65" charset="-120"/>
                          <a:ea typeface="標楷體" panose="03000509000000000000" pitchFamily="65" charset="-120"/>
                        </a:rPr>
                        <a:t>6</a:t>
                      </a:r>
                      <a:r>
                        <a:rPr lang="zh-TW" sz="1600" kern="1200" dirty="0">
                          <a:latin typeface="標楷體" panose="03000509000000000000" pitchFamily="65" charset="-120"/>
                          <a:ea typeface="標楷體" panose="03000509000000000000" pitchFamily="65" charset="-120"/>
                        </a:rPr>
                        <a:t>條之罪，在偵查中</a:t>
                      </a:r>
                      <a:r>
                        <a:rPr lang="zh-TW" sz="1600" kern="1200" dirty="0">
                          <a:solidFill>
                            <a:srgbClr val="FF0000"/>
                          </a:solidFill>
                          <a:latin typeface="標楷體" panose="03000509000000000000" pitchFamily="65" charset="-120"/>
                          <a:ea typeface="標楷體" panose="03000509000000000000" pitchFamily="65" charset="-120"/>
                        </a:rPr>
                        <a:t>自白</a:t>
                      </a:r>
                      <a:r>
                        <a:rPr lang="zh-TW" sz="1600" kern="1200" dirty="0">
                          <a:latin typeface="標楷體" panose="03000509000000000000" pitchFamily="65" charset="-120"/>
                          <a:ea typeface="標楷體" panose="03000509000000000000" pitchFamily="65" charset="-120"/>
                        </a:rPr>
                        <a:t>，如有所得並自動繳交全部所得財物者，</a:t>
                      </a:r>
                      <a:r>
                        <a:rPr lang="zh-TW" sz="1600" kern="1200" dirty="0">
                          <a:solidFill>
                            <a:srgbClr val="FF0000"/>
                          </a:solidFill>
                          <a:latin typeface="標楷體" panose="03000509000000000000" pitchFamily="65" charset="-120"/>
                          <a:ea typeface="標楷體" panose="03000509000000000000" pitchFamily="65" charset="-120"/>
                        </a:rPr>
                        <a:t>減輕</a:t>
                      </a:r>
                      <a:r>
                        <a:rPr lang="zh-TW" sz="1600" kern="1200" dirty="0">
                          <a:latin typeface="標楷體" panose="03000509000000000000" pitchFamily="65" charset="-120"/>
                          <a:ea typeface="標楷體" panose="03000509000000000000" pitchFamily="65" charset="-120"/>
                        </a:rPr>
                        <a:t>其刑；因而查獲其他正犯或共犯者，減輕或免除其刑。</a:t>
                      </a:r>
                      <a:endParaRPr lang="zh-TW" sz="1600" kern="100" dirty="0">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62875">
                <a:tc>
                  <a:txBody>
                    <a:bodyPr/>
                    <a:lstStyle/>
                    <a:p>
                      <a:pPr algn="ctr" fontAlgn="base" hangingPunct="0">
                        <a:lnSpc>
                          <a:spcPts val="2500"/>
                        </a:lnSpc>
                        <a:spcAft>
                          <a:spcPts val="0"/>
                        </a:spcAft>
                      </a:pPr>
                      <a:r>
                        <a:rPr lang="zh-TW" sz="1600" kern="1200" dirty="0">
                          <a:latin typeface="標楷體" panose="03000509000000000000" pitchFamily="65" charset="-120"/>
                          <a:ea typeface="標楷體" panose="03000509000000000000" pitchFamily="65" charset="-120"/>
                        </a:rPr>
                        <a:t>貪污治罪條例</a:t>
                      </a:r>
                      <a:endParaRPr lang="zh-TW" sz="1600" kern="100" dirty="0">
                        <a:latin typeface="標楷體" panose="03000509000000000000" pitchFamily="65" charset="-120"/>
                        <a:ea typeface="標楷體" panose="03000509000000000000" pitchFamily="65" charset="-120"/>
                      </a:endParaRPr>
                    </a:p>
                    <a:p>
                      <a:pPr algn="ctr" fontAlgn="base" hangingPunct="0">
                        <a:lnSpc>
                          <a:spcPts val="2500"/>
                        </a:lnSpc>
                        <a:spcAft>
                          <a:spcPts val="0"/>
                        </a:spcAft>
                      </a:pPr>
                      <a:r>
                        <a:rPr lang="zh-TW" sz="1600" kern="1200" dirty="0">
                          <a:latin typeface="標楷體" panose="03000509000000000000" pitchFamily="65" charset="-120"/>
                          <a:ea typeface="標楷體" panose="03000509000000000000" pitchFamily="65" charset="-120"/>
                        </a:rPr>
                        <a:t>第</a:t>
                      </a:r>
                      <a:r>
                        <a:rPr lang="en-US" sz="1600" kern="1200" dirty="0">
                          <a:latin typeface="標楷體" panose="03000509000000000000" pitchFamily="65" charset="-120"/>
                          <a:ea typeface="標楷體" panose="03000509000000000000" pitchFamily="65" charset="-120"/>
                        </a:rPr>
                        <a:t> 11 </a:t>
                      </a:r>
                      <a:r>
                        <a:rPr lang="zh-TW" sz="1600" kern="1200" dirty="0">
                          <a:latin typeface="標楷體" panose="03000509000000000000" pitchFamily="65" charset="-120"/>
                          <a:ea typeface="標楷體" panose="03000509000000000000" pitchFamily="65" charset="-120"/>
                        </a:rPr>
                        <a:t>條第</a:t>
                      </a:r>
                      <a:r>
                        <a:rPr lang="en-US" sz="1600" kern="1200" dirty="0">
                          <a:latin typeface="標楷體" panose="03000509000000000000" pitchFamily="65" charset="-120"/>
                          <a:ea typeface="標楷體" panose="03000509000000000000" pitchFamily="65" charset="-120"/>
                        </a:rPr>
                        <a:t>5</a:t>
                      </a:r>
                      <a:r>
                        <a:rPr lang="zh-TW" sz="1600" kern="1200" dirty="0">
                          <a:latin typeface="標楷體" panose="03000509000000000000" pitchFamily="65" charset="-120"/>
                          <a:ea typeface="標楷體" panose="03000509000000000000" pitchFamily="65" charset="-120"/>
                        </a:rPr>
                        <a:t>項</a:t>
                      </a:r>
                      <a:endParaRPr lang="zh-TW" sz="1600" kern="100" dirty="0">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ase" hangingPunct="0">
                        <a:lnSpc>
                          <a:spcPts val="2500"/>
                        </a:lnSpc>
                        <a:spcAft>
                          <a:spcPts val="0"/>
                        </a:spcAft>
                      </a:pPr>
                      <a:r>
                        <a:rPr lang="en-US" altLang="zh-TW" sz="1600" kern="1200" dirty="0" smtClean="0">
                          <a:latin typeface="標楷體" panose="03000509000000000000" pitchFamily="65" charset="-120"/>
                          <a:ea typeface="標楷體" panose="03000509000000000000" pitchFamily="65" charset="-120"/>
                        </a:rPr>
                        <a:t>(</a:t>
                      </a:r>
                      <a:r>
                        <a:rPr lang="zh-TW" altLang="en-US" sz="1600" kern="1200" dirty="0" smtClean="0">
                          <a:latin typeface="標楷體" panose="03000509000000000000" pitchFamily="65" charset="-120"/>
                          <a:ea typeface="標楷體" panose="03000509000000000000" pitchFamily="65" charset="-120"/>
                        </a:rPr>
                        <a:t>行賄者</a:t>
                      </a:r>
                      <a:r>
                        <a:rPr lang="en-US" altLang="zh-TW" sz="1600" kern="1200" dirty="0" smtClean="0">
                          <a:latin typeface="標楷體" panose="03000509000000000000" pitchFamily="65" charset="-120"/>
                          <a:ea typeface="標楷體" panose="03000509000000000000" pitchFamily="65" charset="-120"/>
                        </a:rPr>
                        <a:t>)</a:t>
                      </a:r>
                      <a:r>
                        <a:rPr lang="zh-TW" sz="1600" kern="1200" dirty="0" smtClean="0">
                          <a:latin typeface="標楷體" panose="03000509000000000000" pitchFamily="65" charset="-120"/>
                          <a:ea typeface="標楷體" panose="03000509000000000000" pitchFamily="65" charset="-120"/>
                        </a:rPr>
                        <a:t>犯</a:t>
                      </a:r>
                      <a:r>
                        <a:rPr lang="zh-TW" sz="1600" kern="1200" dirty="0">
                          <a:latin typeface="標楷體" panose="03000509000000000000" pitchFamily="65" charset="-120"/>
                          <a:ea typeface="標楷體" panose="03000509000000000000" pitchFamily="65" charset="-120"/>
                        </a:rPr>
                        <a:t>前四項之罪而自首者，免除其刑；在偵查或審判中自白者，減輕或免除其刑。</a:t>
                      </a:r>
                      <a:endParaRPr lang="zh-TW" sz="1600" kern="100" dirty="0">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圓角矩形 6"/>
          <p:cNvSpPr/>
          <p:nvPr/>
        </p:nvSpPr>
        <p:spPr>
          <a:xfrm>
            <a:off x="3419872" y="1412776"/>
            <a:ext cx="720080" cy="3577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17802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55776" y="2564904"/>
            <a:ext cx="4249486" cy="151216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effectLst>
                  <a:outerShdw blurRad="76200" dist="50800" dir="5400000" algn="tl" rotWithShape="0">
                    <a:srgbClr val="000000">
                      <a:alpha val="65000"/>
                    </a:srgbClr>
                  </a:outerShdw>
                </a:effectLst>
                <a:latin typeface="微軟正黑體" pitchFamily="34" charset="-120"/>
                <a:ea typeface="微軟正黑體" pitchFamily="34" charset="-120"/>
              </a:rPr>
              <a:t>常見易涉小額款項錯誤申領態樣</a:t>
            </a: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6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TW" altLang="en-US" sz="16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422249942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2057</TotalTime>
  <Words>3592</Words>
  <Application>Microsoft Office PowerPoint</Application>
  <PresentationFormat>如螢幕大小 (4:3)</PresentationFormat>
  <Paragraphs>150</Paragraphs>
  <Slides>31</Slides>
  <Notes>0</Notes>
  <HiddenSlides>0</HiddenSlides>
  <MMClips>0</MMClips>
  <ScaleCrop>false</ScaleCrop>
  <HeadingPairs>
    <vt:vector size="6" baseType="variant">
      <vt:variant>
        <vt:lpstr>使用字型</vt:lpstr>
      </vt:variant>
      <vt:variant>
        <vt:i4>8</vt:i4>
      </vt:variant>
      <vt:variant>
        <vt:lpstr>佈景主題</vt:lpstr>
      </vt:variant>
      <vt:variant>
        <vt:i4>5</vt:i4>
      </vt:variant>
      <vt:variant>
        <vt:lpstr>投影片標題</vt:lpstr>
      </vt:variant>
      <vt:variant>
        <vt:i4>31</vt:i4>
      </vt:variant>
    </vt:vector>
  </HeadingPairs>
  <TitlesOfParts>
    <vt:vector size="44" baseType="lpstr">
      <vt:lpstr>Wingdings</vt:lpstr>
      <vt:lpstr>Calibri</vt:lpstr>
      <vt:lpstr>Garamond</vt:lpstr>
      <vt:lpstr>新細明體</vt:lpstr>
      <vt:lpstr>微軟正黑體</vt:lpstr>
      <vt:lpstr>Arial</vt:lpstr>
      <vt:lpstr>Times New Roman</vt:lpstr>
      <vt:lpstr>標楷體</vt:lpstr>
      <vt:lpstr>Office 佈景主題</vt:lpstr>
      <vt:lpstr>有機</vt:lpstr>
      <vt:lpstr>1_Office 佈景主題</vt:lpstr>
      <vt:lpstr>9_Office 佈景主題</vt:lpstr>
      <vt:lpstr>2_Office 佈景主題</vt:lpstr>
      <vt:lpstr>公務員申領或侵占小額款項 專案法紀宣導</vt:lpstr>
      <vt:lpstr>PowerPoint 簡報</vt:lpstr>
      <vt:lpstr>PowerPoint 簡報</vt:lpstr>
      <vt:lpstr>PowerPoint 簡報</vt:lpstr>
      <vt:lpstr>緩起訴?緩刑?</vt:lpstr>
      <vt:lpstr>貪污治罪案件判處緩刑之效果 銓敘部81.3.6（81）臺華審四字第0678189號函</vt:lpstr>
      <vt:lpstr>PowerPoint 簡報</vt:lpstr>
      <vt:lpstr>PowerPoint 簡報</vt:lpstr>
      <vt:lpstr>常見易涉小額款項錯誤申領態樣</vt:lpstr>
      <vt:lpstr>常見易涉小額款項錯誤申領態樣</vt:lpstr>
      <vt:lpstr>行政院人事行政總處 108.10.01 總處培字第1080044696號函</vt:lpstr>
      <vt:lpstr>國內出差旅費報支要點第五點</vt:lpstr>
      <vt:lpstr>法 令 說 明</vt:lpstr>
      <vt:lpstr>詐取財物罪(普通詐欺罪) 利用職務上之機會詐取財物(貪污)</vt:lpstr>
      <vt:lpstr>竊取或侵占公用或公有器材、財物罪 竊取或侵占非公用私有器材、財物罪</vt:lpstr>
      <vt:lpstr>案例類型分析</vt:lpstr>
      <vt:lpstr>【侵占公用廚餘桶】 （新竹地院 109 訴 537）</vt:lpstr>
      <vt:lpstr>【一審判決】處有期徒刑1年。緩刑3年。褫奪公權2年。</vt:lpstr>
      <vt:lpstr>【利用人頭詐領僱工薪資】 （臺北地院 109 訴 229）</vt:lpstr>
      <vt:lpstr>【一審判決】處有期徒刑3年10月，併科罰金25萬元，褫奪公權3年，犯罪所得均沒收。</vt:lpstr>
      <vt:lpstr>【刷卡假加班】 （臺南地院 108 訴 1368）</vt:lpstr>
      <vt:lpstr>【一審判決】處有期徒刑 1 年 10 月，緩刑 3 年，褫奪公權 1 年。</vt:lpstr>
      <vt:lpstr>【假借出差名義辦理私事並申領差旅費】（南投地院 104 訴 41）</vt:lpstr>
      <vt:lpstr>【一審判決】應執行有期徒刑 2 年，緩刑 4 年，並應向公庫支付新臺幣 5 萬元，褫奪公權 2 年，所得財物發還〇〇分 局。 </vt:lpstr>
      <vt:lpstr>【廠商代付交通住宿費仍請領出差旅費】（高雄地院105訴901）</vt:lpstr>
      <vt:lpstr>【一審判決】貪污治罪條例第 5 條第 1 項第 2 款利用職務上之機會詐取財物罪。 </vt:lpstr>
      <vt:lpstr>【以出差名義駕駛機關租用公務車旅遊】（臺中地院106訴1455）</vt:lpstr>
      <vt:lpstr>【一審判決】貪污治罪條例第 5 條第 1 項第 2 款利用職務上之機會詐欺得利罪(雜費部分)。有期徒刑 2 年，褫奪公權 1 年</vt:lpstr>
      <vt:lpstr>【使用公務機車復申領交通費】 （臺南地院 108 訴 304）</vt:lpstr>
      <vt:lpstr>【一審判決】貪污治罪條例第 5 條第 1 項第 2 款利用職務上之機會詐取財物罪(差旅費部分)。有期徒刑 2 年，褫奪公權 1 年，緩刑 3 年，</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公務員申領小額補貼款項 專案法紀宣導參考教材</dc:title>
  <dc:creator>user</dc:creator>
  <cp:lastModifiedBy>admin</cp:lastModifiedBy>
  <cp:revision>229</cp:revision>
  <cp:lastPrinted>2022-07-11T08:48:01Z</cp:lastPrinted>
  <dcterms:created xsi:type="dcterms:W3CDTF">2015-06-05T01:50:32Z</dcterms:created>
  <dcterms:modified xsi:type="dcterms:W3CDTF">2022-07-11T20:43:50Z</dcterms:modified>
</cp:coreProperties>
</file>